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9" r:id="rId3"/>
    <p:sldId id="280" r:id="rId4"/>
    <p:sldId id="286" r:id="rId5"/>
    <p:sldId id="288" r:id="rId6"/>
    <p:sldId id="294" r:id="rId7"/>
    <p:sldId id="293" r:id="rId8"/>
    <p:sldId id="301" r:id="rId9"/>
    <p:sldId id="300" r:id="rId10"/>
    <p:sldId id="299" r:id="rId11"/>
    <p:sldId id="303" r:id="rId12"/>
    <p:sldId id="290" r:id="rId13"/>
  </p:sldIdLst>
  <p:sldSz cx="9144000" cy="6858000" type="screen4x3"/>
  <p:notesSz cx="6858000" cy="9144000"/>
  <p:custShowLst>
    <p:custShow name="Custom Show 1" id="0">
      <p:sldLst>
        <p:sld r:id="rId4"/>
      </p:sldLst>
    </p:custShow>
  </p:custShowLst>
  <p:custDataLst>
    <p:tags r:id="rId16"/>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AE652"/>
    <a:srgbClr val="FFFF00"/>
    <a:srgbClr val="66FF33"/>
    <a:srgbClr val="CC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9" autoAdjust="0"/>
    <p:restoredTop sz="79973" autoAdjust="0"/>
  </p:normalViewPr>
  <p:slideViewPr>
    <p:cSldViewPr>
      <p:cViewPr>
        <p:scale>
          <a:sx n="68" d="100"/>
          <a:sy n="68" d="100"/>
        </p:scale>
        <p:origin x="-466" y="624"/>
      </p:cViewPr>
      <p:guideLst>
        <p:guide orient="horz" pos="2160"/>
        <p:guide pos="2880"/>
      </p:guideLst>
    </p:cSldViewPr>
  </p:slideViewPr>
  <p:outlineViewPr>
    <p:cViewPr>
      <p:scale>
        <a:sx n="33" d="100"/>
        <a:sy n="33" d="100"/>
      </p:scale>
      <p:origin x="0" y="162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5.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Gulim" pitchFamily="34" charset="-127"/>
              </a:defRPr>
            </a:lvl1pPr>
          </a:lstStyle>
          <a:p>
            <a:pPr>
              <a:defRPr/>
            </a:pPr>
            <a:endParaRPr lang="en-US" altLang="ko-KR"/>
          </a:p>
        </p:txBody>
      </p:sp>
      <p:sp>
        <p:nvSpPr>
          <p:cNvPr id="1024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Gulim" pitchFamily="34" charset="-127"/>
              </a:defRPr>
            </a:lvl1pPr>
          </a:lstStyle>
          <a:p>
            <a:pPr>
              <a:defRPr/>
            </a:pPr>
            <a:endParaRPr lang="en-US" altLang="ko-KR"/>
          </a:p>
        </p:txBody>
      </p:sp>
      <p:sp>
        <p:nvSpPr>
          <p:cNvPr id="1024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Gulim" pitchFamily="34" charset="-127"/>
              </a:defRPr>
            </a:lvl1pPr>
          </a:lstStyle>
          <a:p>
            <a:pPr>
              <a:defRPr/>
            </a:pPr>
            <a:endParaRPr lang="en-US" altLang="ko-KR"/>
          </a:p>
        </p:txBody>
      </p:sp>
      <p:sp>
        <p:nvSpPr>
          <p:cNvPr id="1024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Gulim" pitchFamily="34" charset="-127"/>
              </a:defRPr>
            </a:lvl1pPr>
          </a:lstStyle>
          <a:p>
            <a:pPr>
              <a:defRPr/>
            </a:pPr>
            <a:fld id="{D7171691-F358-43EB-8FD3-1B8EB246F871}" type="slidenum">
              <a:rPr lang="en-US" altLang="ko-KR"/>
              <a:pPr>
                <a:defRPr/>
              </a:pPr>
              <a:t>‹#›</a:t>
            </a:fld>
            <a:endParaRPr lang="en-US" altLang="ko-KR"/>
          </a:p>
        </p:txBody>
      </p:sp>
    </p:spTree>
    <p:extLst>
      <p:ext uri="{BB962C8B-B14F-4D97-AF65-F5344CB8AC3E}">
        <p14:creationId xmlns:p14="http://schemas.microsoft.com/office/powerpoint/2010/main" val="960179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A55ED7CA-C098-42EA-AE79-F62B92FA256F}" type="datetimeFigureOut">
              <a:rPr lang="ko-KR" altLang="en-US"/>
              <a:pPr>
                <a:defRPr/>
              </a:pPr>
              <a:t>2014-06-05</a:t>
            </a:fld>
            <a:endParaRPr lang="ko-KR"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endParaRPr lang="ko-KR"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EDE274B-20A8-45AF-A7C0-979EC5F4107E}" type="slidenum">
              <a:rPr lang="ko-KR" altLang="en-US"/>
              <a:pPr>
                <a:defRPr/>
              </a:pPr>
              <a:t>‹#›</a:t>
            </a:fld>
            <a:endParaRPr lang="ko-KR" altLang="en-US"/>
          </a:p>
        </p:txBody>
      </p:sp>
    </p:spTree>
    <p:extLst>
      <p:ext uri="{BB962C8B-B14F-4D97-AF65-F5344CB8AC3E}">
        <p14:creationId xmlns:p14="http://schemas.microsoft.com/office/powerpoint/2010/main" val="4178933788"/>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As </a:t>
            </a:r>
            <a:r>
              <a:rPr lang="en-US" altLang="ko-KR" baseline="0" dirty="0" smtClean="0"/>
              <a:t>is known to all participants in this meeting, the project “Training of Maize Breeding Experts for the Effective Use of Maize Genetic Resources in Developing Countries” was funded by Perez-Guerrero Trust Fund for Economic and Technical Cooperation Among the Members of the Group of 77.</a:t>
            </a:r>
            <a:endParaRPr lang="en-US" altLang="ko-KR"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5789B1F7-927A-4196-9C77-C2AF320B3675}" type="slidenum">
              <a:rPr lang="ko-KR" altLang="en-US">
                <a:latin typeface="Times New Roman" pitchFamily="18" charset="0"/>
              </a:rPr>
              <a:pPr eaLnBrk="1" latinLnBrk="0" hangingPunct="1">
                <a:spcBef>
                  <a:spcPct val="0"/>
                </a:spcBef>
              </a:pPr>
              <a:t>1</a:t>
            </a:fld>
            <a:endParaRPr lang="ko-KR" alt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baseline="0"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76DAFC9A-06E9-45A5-B53B-1FE25592EBE9}" type="slidenum">
              <a:rPr lang="ko-KR" altLang="en-US">
                <a:latin typeface="Times New Roman" pitchFamily="18" charset="0"/>
              </a:rPr>
              <a:pPr eaLnBrk="1" latinLnBrk="0" hangingPunct="1">
                <a:spcBef>
                  <a:spcPct val="0"/>
                </a:spcBef>
              </a:pPr>
              <a:t>10</a:t>
            </a:fld>
            <a:endParaRPr lang="ko-KR" altLang="en-US">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780147BF-1BA4-49C9-969C-F89FAE0D9D06}" type="slidenum">
              <a:rPr lang="ko-KR" altLang="en-US">
                <a:latin typeface="Times New Roman" pitchFamily="18" charset="0"/>
              </a:rPr>
              <a:pPr eaLnBrk="1" latinLnBrk="0" hangingPunct="1">
                <a:spcBef>
                  <a:spcPct val="0"/>
                </a:spcBef>
              </a:pPr>
              <a:t>12</a:t>
            </a:fld>
            <a:endParaRPr lang="ko-KR" alt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This presentation contains of just XXXXXXXXX7 slides in which we</a:t>
            </a:r>
            <a:r>
              <a:rPr lang="en-US" altLang="ko-KR" baseline="0" dirty="0" smtClean="0"/>
              <a:t> will be looking at the project background, project profile, objectives and key activities, achievements, M &amp; E, lessons learned.</a:t>
            </a:r>
            <a:endParaRPr lang="en-US" altLang="ko-KR"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6F59DAF9-67FE-43CA-90D1-A3CCF98C6A8B}" type="slidenum">
              <a:rPr lang="ko-KR" altLang="en-US">
                <a:latin typeface="Times New Roman" pitchFamily="18" charset="0"/>
              </a:rPr>
              <a:pPr eaLnBrk="1" latinLnBrk="0" hangingPunct="1">
                <a:spcBef>
                  <a:spcPct val="0"/>
                </a:spcBef>
              </a:pPr>
              <a:t>2</a:t>
            </a:fld>
            <a:endParaRPr lang="ko-KR"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The project was formulated back</a:t>
            </a:r>
            <a:r>
              <a:rPr lang="en-US" altLang="ko-KR" baseline="0" dirty="0" smtClean="0"/>
              <a:t> in 2006 when the Academy of Agricultural Sciences of DPRK submitted the draft, and the project was approved in the 30</a:t>
            </a:r>
            <a:r>
              <a:rPr lang="en-US" altLang="ko-KR" baseline="30000" dirty="0" smtClean="0"/>
              <a:t>th</a:t>
            </a:r>
            <a:r>
              <a:rPr lang="en-US" altLang="ko-KR" baseline="0" dirty="0" smtClean="0"/>
              <a:t> Ministerial Meeting of the Group of 77 in September 2006. The project design then was under National Execution Modality and the project document was to be signed in January 2007. </a:t>
            </a:r>
          </a:p>
          <a:p>
            <a:pPr eaLnBrk="1" hangingPunct="1">
              <a:spcBef>
                <a:spcPct val="0"/>
              </a:spcBef>
            </a:pPr>
            <a:endParaRPr lang="en-US" altLang="ko-KR" baseline="0" dirty="0" smtClean="0"/>
          </a:p>
          <a:p>
            <a:pPr eaLnBrk="1" hangingPunct="1">
              <a:spcBef>
                <a:spcPct val="0"/>
              </a:spcBef>
            </a:pPr>
            <a:r>
              <a:rPr lang="en-US" altLang="ko-KR" baseline="0" dirty="0" smtClean="0"/>
              <a:t>However, with the unfortunate closure of the UNDP Office and its operations in the DPRK, the project could not be initiated.</a:t>
            </a:r>
          </a:p>
          <a:p>
            <a:pPr eaLnBrk="1" hangingPunct="1">
              <a:spcBef>
                <a:spcPct val="0"/>
              </a:spcBef>
            </a:pPr>
            <a:endParaRPr lang="en-US" altLang="ko-KR" baseline="0" dirty="0" smtClean="0"/>
          </a:p>
          <a:p>
            <a:pPr eaLnBrk="1" hangingPunct="1">
              <a:spcBef>
                <a:spcPct val="0"/>
              </a:spcBef>
            </a:pPr>
            <a:r>
              <a:rPr lang="en-US" altLang="ko-KR" baseline="0" dirty="0" smtClean="0"/>
              <a:t>When UNDP reopened its Country Office in 2009, there was a request from PGTF through the Special Unit for South-South Cooperation (SU/SSC) of UNDP to the Country Office to re-initiate the process to implement the project.</a:t>
            </a:r>
          </a:p>
          <a:p>
            <a:pPr eaLnBrk="1" hangingPunct="1">
              <a:spcBef>
                <a:spcPct val="0"/>
              </a:spcBef>
            </a:pPr>
            <a:endParaRPr lang="en-US" altLang="ko-KR" baseline="0" dirty="0" smtClean="0"/>
          </a:p>
          <a:p>
            <a:pPr eaLnBrk="1" hangingPunct="1">
              <a:spcBef>
                <a:spcPct val="0"/>
              </a:spcBef>
            </a:pPr>
            <a:r>
              <a:rPr lang="en-US" altLang="ko-KR" baseline="0" dirty="0" smtClean="0"/>
              <a:t>The project, however, had to be reformulated because, by that time, the operating scenario of UNDP Country Office has completely changed. The project document was extensively revised and the project was re-designed to be executed directly by UNDP under DEX modality. </a:t>
            </a:r>
          </a:p>
          <a:p>
            <a:pPr eaLnBrk="1" hangingPunct="1">
              <a:spcBef>
                <a:spcPct val="0"/>
              </a:spcBef>
            </a:pPr>
            <a:endParaRPr lang="en-US" altLang="ko-KR" baseline="0" dirty="0" smtClean="0"/>
          </a:p>
          <a:p>
            <a:pPr eaLnBrk="1" hangingPunct="1">
              <a:spcBef>
                <a:spcPct val="0"/>
              </a:spcBef>
            </a:pPr>
            <a:r>
              <a:rPr lang="en-US" altLang="ko-KR" baseline="0" dirty="0" smtClean="0"/>
              <a:t>There was a long drawn discussion between UNDP and the Government of the DPRK on the renewed execution modality and the feasibility of the project itself. </a:t>
            </a:r>
          </a:p>
          <a:p>
            <a:pPr eaLnBrk="1" hangingPunct="1">
              <a:spcBef>
                <a:spcPct val="0"/>
              </a:spcBef>
            </a:pPr>
            <a:endParaRPr lang="en-US" altLang="ko-KR" baseline="0" dirty="0" smtClean="0"/>
          </a:p>
          <a:p>
            <a:pPr eaLnBrk="1" hangingPunct="1">
              <a:spcBef>
                <a:spcPct val="0"/>
              </a:spcBef>
            </a:pPr>
            <a:r>
              <a:rPr lang="en-US" altLang="ko-KR" baseline="0" dirty="0" smtClean="0"/>
              <a:t>Given the situation PGTF has extended the deadline for initiating the project until 31 December 2013 in its 28</a:t>
            </a:r>
            <a:r>
              <a:rPr lang="en-US" altLang="ko-KR" baseline="30000" dirty="0" smtClean="0"/>
              <a:t>th</a:t>
            </a:r>
            <a:r>
              <a:rPr lang="en-US" altLang="ko-KR" baseline="0" dirty="0" smtClean="0"/>
              <a:t> Meeting of Committee of Experts in August 2013. Finally the agreement was reached between UNDP and the Government to proceed and initiate the project.</a:t>
            </a:r>
          </a:p>
          <a:p>
            <a:pPr eaLnBrk="1" hangingPunct="1">
              <a:spcBef>
                <a:spcPct val="0"/>
              </a:spcBef>
            </a:pPr>
            <a:endParaRPr lang="en-US" altLang="ko-KR" baseline="0" dirty="0" smtClean="0"/>
          </a:p>
          <a:p>
            <a:pPr eaLnBrk="1" hangingPunct="1">
              <a:spcBef>
                <a:spcPct val="0"/>
              </a:spcBef>
            </a:pPr>
            <a:r>
              <a:rPr lang="en-US" altLang="ko-KR" baseline="0" dirty="0" smtClean="0"/>
              <a:t>The change in execution modality required UNDP to look for a suitable programme component among its existing projects under which the PGTF project shall be implemented. Thus, this project for Maize breeding technology found a UNDP funded and FAO implementing agricultural project for improved seed production best suited to be a part of. An agreement was made between UNDP and FAO on the proposed execution modality where the project shall be executed directly by UNDP keeping the FAO responsible funds of the Seed Project intact and without utilizing the service of FAO.</a:t>
            </a:r>
            <a:endParaRPr lang="en-US" altLang="ko-KR"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D806BB48-E10B-4CEF-B487-EB4198A0D22A}" type="slidenum">
              <a:rPr lang="ko-KR" altLang="en-US">
                <a:latin typeface="Times New Roman" pitchFamily="18" charset="0"/>
              </a:rPr>
              <a:pPr eaLnBrk="1" latinLnBrk="0" hangingPunct="1">
                <a:spcBef>
                  <a:spcPct val="0"/>
                </a:spcBef>
              </a:pPr>
              <a:t>3</a:t>
            </a:fld>
            <a:endParaRPr lang="ko-KR" altLang="en-US">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baseline="0" dirty="0" smtClean="0"/>
              <a:t>The total project budget is 76,000 USD out which 34,000 is to be funded by PGTF which was to be used for the actual training, travel and accommodation of trainers and trainees and the rest of 42,000 to be funded by the DPRK Government as in-kind contribution to the project which was to be used for the appointment of lecturers and preparation of the training.</a:t>
            </a:r>
          </a:p>
          <a:p>
            <a:pPr eaLnBrk="1" hangingPunct="1">
              <a:spcBef>
                <a:spcPct val="0"/>
              </a:spcBef>
            </a:pPr>
            <a:endParaRPr lang="en-US" altLang="ko-KR" baseline="0" dirty="0" smtClean="0"/>
          </a:p>
          <a:p>
            <a:pPr eaLnBrk="1" hangingPunct="1">
              <a:spcBef>
                <a:spcPct val="0"/>
              </a:spcBef>
            </a:pPr>
            <a:r>
              <a:rPr lang="en-US" altLang="ko-KR" baseline="0" dirty="0" smtClean="0"/>
              <a:t>The project was implemented in 6 months starting from December 2013 till April 2014, and UNDP has directly executed the project in partnership with the Academy of Agricultural Sciences and the National Committee for PGTF.</a:t>
            </a:r>
          </a:p>
          <a:p>
            <a:pPr eaLnBrk="1" hangingPunct="1">
              <a:spcBef>
                <a:spcPct val="0"/>
              </a:spcBef>
            </a:pPr>
            <a:endParaRPr lang="en-US" altLang="ko-KR" baseline="0" dirty="0" smtClean="0"/>
          </a:p>
          <a:p>
            <a:pPr eaLnBrk="1" hangingPunct="1">
              <a:spcBef>
                <a:spcPct val="0"/>
              </a:spcBef>
            </a:pPr>
            <a:r>
              <a:rPr lang="en-US" altLang="ko-KR" baseline="0" dirty="0" smtClean="0"/>
              <a:t>Technical personnel who are engaged in maize breeding in Guinea, Ethiopia, Tanzania and Rwanda were the beneficiaries from the trainings that the project carried out.</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E04984E9-4542-4DC2-9CB6-58CB650C09B2}" type="slidenum">
              <a:rPr lang="ko-KR" altLang="en-US">
                <a:latin typeface="Times New Roman" pitchFamily="18" charset="0"/>
              </a:rPr>
              <a:pPr eaLnBrk="1" latinLnBrk="0" hangingPunct="1">
                <a:spcBef>
                  <a:spcPct val="0"/>
                </a:spcBef>
              </a:pPr>
              <a:t>4</a:t>
            </a:fld>
            <a:endParaRPr lang="ko-KR" altLang="en-US">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baseline="0" dirty="0" smtClean="0"/>
              <a:t>In the first month of the project initiation the National Committee for PGTF, in collaboration with the Academy of Agricultural Sciences, has selected 3 trainers to facilitate the training, 2 of them from the AAS and 1 already in duty in </a:t>
            </a:r>
            <a:r>
              <a:rPr lang="en-US" altLang="ko-KR" b="1" baseline="0" dirty="0" smtClean="0"/>
              <a:t>KIM IL SUNG </a:t>
            </a:r>
            <a:r>
              <a:rPr lang="en-US" altLang="ko-KR" b="0" baseline="0" dirty="0" smtClean="0"/>
              <a:t>Research Institute of Agricultural Sciences in Guinea.</a:t>
            </a:r>
          </a:p>
          <a:p>
            <a:pPr eaLnBrk="1" hangingPunct="1">
              <a:spcBef>
                <a:spcPct val="0"/>
              </a:spcBef>
            </a:pPr>
            <a:r>
              <a:rPr lang="en-US" altLang="ko-KR" b="0" baseline="0" dirty="0" smtClean="0"/>
              <a:t>The selected trainers made the preparations for the training workshops including the training materials and teaching equipment and selection and registration of trainees during 2 months from January to February 2014.</a:t>
            </a:r>
          </a:p>
          <a:p>
            <a:pPr marL="0" marR="0" indent="0" algn="l" defTabSz="914400" rtl="0" eaLnBrk="1" fontAlgn="base" latinLnBrk="1" hangingPunct="1">
              <a:lnSpc>
                <a:spcPct val="100000"/>
              </a:lnSpc>
              <a:spcBef>
                <a:spcPct val="0"/>
              </a:spcBef>
              <a:spcAft>
                <a:spcPct val="0"/>
              </a:spcAft>
              <a:buClrTx/>
              <a:buSzTx/>
              <a:buFontTx/>
              <a:buNone/>
              <a:tabLst/>
              <a:defRPr/>
            </a:pPr>
            <a:r>
              <a:rPr lang="en-US" altLang="ko-KR" b="0" baseline="0" dirty="0" smtClean="0"/>
              <a:t>All these activities were funded / supported by the Government of DPRK.</a:t>
            </a:r>
          </a:p>
          <a:p>
            <a:pPr eaLnBrk="1" hangingPunct="1">
              <a:spcBef>
                <a:spcPct val="0"/>
              </a:spcBef>
            </a:pPr>
            <a:endParaRPr lang="en-US" altLang="ko-KR" b="0" baseline="0" dirty="0" smtClean="0"/>
          </a:p>
          <a:p>
            <a:pPr eaLnBrk="1" hangingPunct="1">
              <a:spcBef>
                <a:spcPct val="0"/>
              </a:spcBef>
            </a:pPr>
            <a:r>
              <a:rPr lang="en-US" altLang="ko-KR" b="0" baseline="0" dirty="0" smtClean="0"/>
              <a:t>Next phase was the mission travel by the trainers’ team to Ethiopia and Guinea to facilitate the training workshop in the two countries.</a:t>
            </a:r>
          </a:p>
          <a:p>
            <a:pPr eaLnBrk="1" hangingPunct="1">
              <a:spcBef>
                <a:spcPct val="0"/>
              </a:spcBef>
            </a:pPr>
            <a:r>
              <a:rPr lang="en-US" altLang="ko-KR" b="0" baseline="0" dirty="0" smtClean="0"/>
              <a:t>The arrangement was made in order to cope with budget constraints and utilize it to the maximum. </a:t>
            </a:r>
          </a:p>
          <a:p>
            <a:pPr eaLnBrk="1" hangingPunct="1">
              <a:spcBef>
                <a:spcPct val="0"/>
              </a:spcBef>
            </a:pPr>
            <a:r>
              <a:rPr lang="en-US" altLang="ko-KR" b="0" baseline="0" dirty="0" smtClean="0"/>
              <a:t>Trainers’ mission to Ethiopia and Guinea was covered by the PGTF inputs through the Operations service by UNDP.</a:t>
            </a:r>
          </a:p>
          <a:p>
            <a:pPr marL="0" marR="0" indent="0" algn="l" defTabSz="914400" rtl="0" eaLnBrk="1" fontAlgn="base" latinLnBrk="1" hangingPunct="1">
              <a:lnSpc>
                <a:spcPct val="100000"/>
              </a:lnSpc>
              <a:spcBef>
                <a:spcPct val="0"/>
              </a:spcBef>
              <a:spcAft>
                <a:spcPct val="0"/>
              </a:spcAft>
              <a:buClrTx/>
              <a:buSzTx/>
              <a:buFontTx/>
              <a:buNone/>
              <a:tabLst/>
              <a:defRPr/>
            </a:pPr>
            <a:r>
              <a:rPr lang="en-US" altLang="ko-KR" b="0" baseline="0" dirty="0" smtClean="0"/>
              <a:t>The original plan was to organize mission travel in April 2014.</a:t>
            </a:r>
          </a:p>
          <a:p>
            <a:pPr marL="0" marR="0" indent="0" algn="l" defTabSz="914400" rtl="0" eaLnBrk="1" fontAlgn="base" latinLnBrk="1" hangingPunct="1">
              <a:lnSpc>
                <a:spcPct val="100000"/>
              </a:lnSpc>
              <a:spcBef>
                <a:spcPct val="0"/>
              </a:spcBef>
              <a:spcAft>
                <a:spcPct val="0"/>
              </a:spcAft>
              <a:buClrTx/>
              <a:buSzTx/>
              <a:buFontTx/>
              <a:buNone/>
              <a:tabLst/>
              <a:defRPr/>
            </a:pPr>
            <a:r>
              <a:rPr lang="en-US" altLang="ko-KR" b="0" baseline="0" dirty="0" smtClean="0"/>
              <a:t>However, in consideration of the request from both Ethiopia and Guinea, the training workshops were preponed by 1 month, and mission travel was rearranged for March 2014.</a:t>
            </a:r>
          </a:p>
          <a:p>
            <a:pPr eaLnBrk="1" hangingPunct="1">
              <a:spcBef>
                <a:spcPct val="0"/>
              </a:spcBef>
            </a:pPr>
            <a:endParaRPr lang="en-US" altLang="ko-KR" b="0" baseline="0" dirty="0" smtClean="0"/>
          </a:p>
          <a:p>
            <a:pPr eaLnBrk="1" hangingPunct="1">
              <a:spcBef>
                <a:spcPct val="0"/>
              </a:spcBef>
            </a:pPr>
            <a:r>
              <a:rPr lang="en-US" altLang="ko-KR" b="0" baseline="0" dirty="0" smtClean="0"/>
              <a:t>The mission reporting and documentation took relatively longer, because the report had to accommodate the suggestion and advice from UNDP.</a:t>
            </a:r>
          </a:p>
          <a:p>
            <a:pPr eaLnBrk="1" hangingPunct="1">
              <a:spcBef>
                <a:spcPct val="0"/>
              </a:spcBef>
            </a:pPr>
            <a:r>
              <a:rPr lang="en-US" altLang="ko-KR" b="0" baseline="0" dirty="0" smtClean="0"/>
              <a:t>However, it was submitted to UNDP by 28 April 2014.</a:t>
            </a:r>
            <a:endParaRPr lang="en-US" altLang="ko-KR" baseline="0"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76DAFC9A-06E9-45A5-B53B-1FE25592EBE9}" type="slidenum">
              <a:rPr lang="ko-KR" altLang="en-US">
                <a:latin typeface="Times New Roman" pitchFamily="18" charset="0"/>
              </a:rPr>
              <a:pPr eaLnBrk="1" latinLnBrk="0" hangingPunct="1">
                <a:spcBef>
                  <a:spcPct val="0"/>
                </a:spcBef>
              </a:pPr>
              <a:t>5</a:t>
            </a:fld>
            <a:endParaRPr lang="ko-KR" altLang="en-US">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baseline="0"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C9CB714B-CD8B-445F-AA45-2A269CE0C681}" type="slidenum">
              <a:rPr lang="ko-KR" altLang="en-US">
                <a:latin typeface="Times New Roman" pitchFamily="18" charset="0"/>
              </a:rPr>
              <a:pPr eaLnBrk="1" latinLnBrk="0" hangingPunct="1">
                <a:spcBef>
                  <a:spcPct val="0"/>
                </a:spcBef>
              </a:pPr>
              <a:t>6</a:t>
            </a:fld>
            <a:endParaRPr lang="ko-KR" altLang="en-US">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Wingdings" pitchFamily="2" charset="2"/>
              <a:buNone/>
              <a:defRPr/>
            </a:pPr>
            <a:r>
              <a:rPr lang="en-GB" altLang="ko-KR" sz="2600" dirty="0" smtClean="0">
                <a:solidFill>
                  <a:schemeClr val="accent6">
                    <a:lumMod val="75000"/>
                  </a:schemeClr>
                </a:solidFill>
                <a:latin typeface="Myriad Pro"/>
                <a:ea typeface="Gulim" pitchFamily="34" charset="-127"/>
              </a:rPr>
              <a:t>There were some challenges in implementing the project.</a:t>
            </a:r>
          </a:p>
          <a:p>
            <a:pPr>
              <a:buFont typeface="Wingdings" pitchFamily="2" charset="2"/>
              <a:buNone/>
              <a:defRPr/>
            </a:pPr>
            <a:r>
              <a:rPr lang="en-GB" altLang="ko-KR" sz="2600" dirty="0" smtClean="0">
                <a:solidFill>
                  <a:schemeClr val="accent6">
                    <a:lumMod val="75000"/>
                  </a:schemeClr>
                </a:solidFill>
                <a:latin typeface="Myriad Pro"/>
                <a:ea typeface="Gulim" pitchFamily="34" charset="-127"/>
              </a:rPr>
              <a:t>First, it was</a:t>
            </a:r>
            <a:r>
              <a:rPr lang="en-GB" altLang="ko-KR" sz="2600" baseline="0" dirty="0" smtClean="0">
                <a:solidFill>
                  <a:schemeClr val="accent6">
                    <a:lumMod val="75000"/>
                  </a:schemeClr>
                </a:solidFill>
                <a:latin typeface="Myriad Pro"/>
                <a:ea typeface="Gulim" pitchFamily="34" charset="-127"/>
              </a:rPr>
              <a:t> s</a:t>
            </a:r>
            <a:r>
              <a:rPr lang="en-GB" altLang="ko-KR" sz="2600" dirty="0" smtClean="0">
                <a:solidFill>
                  <a:schemeClr val="accent6">
                    <a:lumMod val="75000"/>
                  </a:schemeClr>
                </a:solidFill>
                <a:latin typeface="Myriad Pro"/>
                <a:ea typeface="Gulim" pitchFamily="34" charset="-127"/>
              </a:rPr>
              <a:t>hortage of time to prepare for the Training.</a:t>
            </a:r>
            <a:r>
              <a:rPr lang="en-GB" altLang="ko-KR" sz="2800" dirty="0" smtClean="0">
                <a:solidFill>
                  <a:schemeClr val="accent6">
                    <a:lumMod val="75000"/>
                  </a:schemeClr>
                </a:solidFill>
                <a:latin typeface="Myriad Pro"/>
                <a:ea typeface="Gulim" pitchFamily="34" charset="-127"/>
              </a:rPr>
              <a:t> </a:t>
            </a:r>
          </a:p>
          <a:p>
            <a:pPr>
              <a:buFont typeface="Wingdings" pitchFamily="2" charset="2"/>
              <a:buNone/>
              <a:defRPr/>
            </a:pPr>
            <a:r>
              <a:rPr lang="en-GB" altLang="ko-KR" sz="2800" dirty="0" smtClean="0">
                <a:solidFill>
                  <a:schemeClr val="accent6">
                    <a:lumMod val="75000"/>
                  </a:schemeClr>
                </a:solidFill>
                <a:latin typeface="Myriad Pro"/>
                <a:ea typeface="Gulim" pitchFamily="34" charset="-127"/>
              </a:rPr>
              <a:t>The original plan was for 3 months from January 2014, but it had to be shortened to 2 months.</a:t>
            </a:r>
            <a:endParaRPr lang="en-GB" altLang="ko-KR" sz="2000" dirty="0" smtClean="0">
              <a:solidFill>
                <a:schemeClr val="accent6">
                  <a:lumMod val="75000"/>
                </a:schemeClr>
              </a:solidFill>
              <a:latin typeface="Myriad Pro"/>
              <a:ea typeface="Gulim" pitchFamily="34" charset="-127"/>
            </a:endParaRPr>
          </a:p>
          <a:p>
            <a:pPr>
              <a:buFont typeface="Wingdings" pitchFamily="2" charset="2"/>
              <a:buNone/>
              <a:defRPr/>
            </a:pPr>
            <a:r>
              <a:rPr lang="en-GB" altLang="ko-KR" sz="2600" dirty="0" smtClean="0">
                <a:solidFill>
                  <a:schemeClr val="accent6">
                    <a:lumMod val="75000"/>
                  </a:schemeClr>
                </a:solidFill>
                <a:latin typeface="Myriad Pro"/>
                <a:ea typeface="Gulim" pitchFamily="34" charset="-127"/>
              </a:rPr>
              <a:t>Second, it was unexpected request from training venue countries to prepone trainings to </a:t>
            </a:r>
            <a:r>
              <a:rPr lang="en-GB" altLang="ko-KR" sz="2000" dirty="0" smtClean="0">
                <a:solidFill>
                  <a:schemeClr val="accent6">
                    <a:lumMod val="75000"/>
                  </a:schemeClr>
                </a:solidFill>
                <a:latin typeface="Myriad Pro"/>
                <a:ea typeface="Gulim" pitchFamily="34" charset="-127"/>
              </a:rPr>
              <a:t>March 2014 although the original plan was April 2014.</a:t>
            </a:r>
            <a:endParaRPr lang="en-US" sz="2000" dirty="0" smtClean="0"/>
          </a:p>
          <a:p>
            <a:r>
              <a:rPr lang="en-US" dirty="0" smtClean="0"/>
              <a:t>This</a:t>
            </a:r>
            <a:r>
              <a:rPr lang="en-US" baseline="0" dirty="0" smtClean="0"/>
              <a:t> eventually caused change in all stages of the preparation for the training and arrangement of the mission travel.</a:t>
            </a:r>
          </a:p>
          <a:p>
            <a:r>
              <a:rPr lang="en-US" baseline="0" dirty="0" smtClean="0"/>
              <a:t>However, with full support of NC for PGTF and AAS as well as the partner institutions in Ethiopia and Guinea, the trainers’ mission travel took place well in time, and training workshops were also organized with success. </a:t>
            </a:r>
            <a:endParaRPr lang="en-US" dirty="0"/>
          </a:p>
        </p:txBody>
      </p:sp>
      <p:sp>
        <p:nvSpPr>
          <p:cNvPr id="4" name="Slide Number Placeholder 3"/>
          <p:cNvSpPr>
            <a:spLocks noGrp="1"/>
          </p:cNvSpPr>
          <p:nvPr>
            <p:ph type="sldNum" sz="quarter" idx="10"/>
          </p:nvPr>
        </p:nvSpPr>
        <p:spPr/>
        <p:txBody>
          <a:bodyPr/>
          <a:lstStyle/>
          <a:p>
            <a:pPr>
              <a:defRPr/>
            </a:pPr>
            <a:fld id="{1EDE274B-20A8-45AF-A7C0-979EC5F4107E}" type="slidenum">
              <a:rPr lang="ko-KR" altLang="en-US" smtClean="0"/>
              <a:pPr>
                <a:defRPr/>
              </a:pPr>
              <a:t>7</a:t>
            </a:fld>
            <a:endParaRPr lang="ko-KR" altLang="en-US"/>
          </a:p>
        </p:txBody>
      </p:sp>
    </p:spTree>
    <p:extLst>
      <p:ext uri="{BB962C8B-B14F-4D97-AF65-F5344CB8AC3E}">
        <p14:creationId xmlns:p14="http://schemas.microsoft.com/office/powerpoint/2010/main" val="1329875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baseline="0"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C9CB714B-CD8B-445F-AA45-2A269CE0C681}" type="slidenum">
              <a:rPr lang="ko-KR" altLang="en-US">
                <a:latin typeface="Times New Roman" pitchFamily="18" charset="0"/>
              </a:rPr>
              <a:pPr eaLnBrk="1" latinLnBrk="0" hangingPunct="1">
                <a:spcBef>
                  <a:spcPct val="0"/>
                </a:spcBef>
              </a:pPr>
              <a:t>8</a:t>
            </a:fld>
            <a:endParaRPr lang="ko-KR" alt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9421CDCF-80EE-42A7-BBBF-CA2712C1600C}" type="slidenum">
              <a:rPr lang="ko-KR" altLang="en-US">
                <a:latin typeface="Times New Roman" pitchFamily="18" charset="0"/>
              </a:rPr>
              <a:pPr eaLnBrk="1" latinLnBrk="0" hangingPunct="1">
                <a:spcBef>
                  <a:spcPct val="0"/>
                </a:spcBef>
              </a:pPr>
              <a:t>9</a:t>
            </a:fld>
            <a:endParaRPr lang="ko-KR"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849742"/>
      </p:ext>
    </p:extLst>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0745787"/>
      </p:ext>
    </p:extLst>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4639623"/>
      </p:ext>
    </p:extLst>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4676134"/>
      </p:ext>
    </p:extLst>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9129130"/>
      </p:ext>
    </p:extLst>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7245260"/>
      </p:ext>
    </p:extLst>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1148151"/>
      </p:ext>
    </p:extLst>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27350791"/>
      </p:ext>
    </p:extLst>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72284"/>
      </p:ext>
    </p:extLst>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6056587"/>
      </p:ext>
    </p:extLst>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547394"/>
      </p:ext>
    </p:extLst>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C:\Documents and Settings\FREY\Desktop\test2 copy.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77200" y="292100"/>
            <a:ext cx="64135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2"/>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endParaRPr lang="ko-KR"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ubtitle 4"/>
          <p:cNvSpPr>
            <a:spLocks noGrp="1"/>
          </p:cNvSpPr>
          <p:nvPr>
            <p:ph type="subTitle" idx="1"/>
          </p:nvPr>
        </p:nvSpPr>
        <p:spPr bwMode="auto">
          <a:xfrm>
            <a:off x="1454944" y="2286000"/>
            <a:ext cx="6400800" cy="2362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3600" b="1" dirty="0">
                <a:solidFill>
                  <a:schemeClr val="accent6">
                    <a:lumMod val="75000"/>
                  </a:schemeClr>
                </a:solidFill>
              </a:rPr>
              <a:t>Training of Maize Breeding Experts for the Effective Use of Maize Genetic Resources in Developing Countries</a:t>
            </a:r>
            <a:endParaRPr lang="en-US" altLang="ko-KR" sz="3600" b="1" dirty="0" smtClean="0">
              <a:solidFill>
                <a:schemeClr val="accent6">
                  <a:lumMod val="75000"/>
                </a:schemeClr>
              </a:solidFill>
              <a:ea typeface="Gulim" pitchFamily="34" charset="-127"/>
            </a:endParaRPr>
          </a:p>
        </p:txBody>
      </p:sp>
      <p:sp>
        <p:nvSpPr>
          <p:cNvPr id="2053" name="TextBox 4"/>
          <p:cNvSpPr txBox="1">
            <a:spLocks noChangeArrowheads="1"/>
          </p:cNvSpPr>
          <p:nvPr/>
        </p:nvSpPr>
        <p:spPr bwMode="auto">
          <a:xfrm>
            <a:off x="685800" y="5105400"/>
            <a:ext cx="79390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ko-KR" dirty="0" smtClean="0">
                <a:solidFill>
                  <a:schemeClr val="accent6">
                    <a:lumMod val="75000"/>
                  </a:schemeClr>
                </a:solidFill>
                <a:latin typeface="Myriad Pro"/>
                <a:ea typeface="Gulim" pitchFamily="34" charset="-127"/>
              </a:rPr>
              <a:t>TRI-PARTITE </a:t>
            </a:r>
            <a:r>
              <a:rPr lang="en-US" altLang="ko-KR" dirty="0">
                <a:solidFill>
                  <a:schemeClr val="accent6">
                    <a:lumMod val="75000"/>
                  </a:schemeClr>
                </a:solidFill>
                <a:latin typeface="Myriad Pro"/>
                <a:ea typeface="Gulim" pitchFamily="34" charset="-127"/>
              </a:rPr>
              <a:t>TERMINAL PROJECT REVIEW </a:t>
            </a:r>
            <a:r>
              <a:rPr lang="en-US" altLang="ko-KR" dirty="0" smtClean="0">
                <a:solidFill>
                  <a:schemeClr val="accent6">
                    <a:lumMod val="75000"/>
                  </a:schemeClr>
                </a:solidFill>
                <a:latin typeface="Myriad Pro"/>
                <a:ea typeface="Gulim" pitchFamily="34" charset="-127"/>
              </a:rPr>
              <a:t>(TTPR)</a:t>
            </a:r>
          </a:p>
          <a:p>
            <a:pPr algn="ctr" eaLnBrk="1" hangingPunct="1">
              <a:defRPr/>
            </a:pPr>
            <a:r>
              <a:rPr lang="en-US" altLang="en-US" dirty="0" smtClean="0">
                <a:solidFill>
                  <a:schemeClr val="accent6">
                    <a:lumMod val="75000"/>
                  </a:schemeClr>
                </a:solidFill>
                <a:latin typeface="Arial" panose="020B0604020202020204" pitchFamily="34" charset="0"/>
                <a:cs typeface="Arial" panose="020B0604020202020204" pitchFamily="34" charset="0"/>
              </a:rPr>
              <a:t>5 June 2014 UNDP DPR Korea</a:t>
            </a:r>
          </a:p>
        </p:txBody>
      </p:sp>
      <p:sp>
        <p:nvSpPr>
          <p:cNvPr id="2" name="TextBox 1"/>
          <p:cNvSpPr txBox="1"/>
          <p:nvPr/>
        </p:nvSpPr>
        <p:spPr>
          <a:xfrm>
            <a:off x="2646363" y="1457325"/>
            <a:ext cx="4418012" cy="522288"/>
          </a:xfrm>
          <a:prstGeom prst="rect">
            <a:avLst/>
          </a:prstGeom>
          <a:noFill/>
        </p:spPr>
        <p:txBody>
          <a:bodyPr wrap="none">
            <a:spAutoFit/>
          </a:bodyPr>
          <a:lstStyle/>
          <a:p>
            <a:pPr>
              <a:defRPr/>
            </a:pPr>
            <a:r>
              <a:rPr lang="en-US" sz="2800" b="1" dirty="0">
                <a:solidFill>
                  <a:schemeClr val="accent6">
                    <a:lumMod val="75000"/>
                  </a:schemeClr>
                </a:solidFill>
              </a:rPr>
              <a:t>Perez-Guerrero Trust Fund</a:t>
            </a:r>
          </a:p>
        </p:txBody>
      </p:sp>
      <p:sp>
        <p:nvSpPr>
          <p:cNvPr id="4" name="TextBox 3"/>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600" dirty="0" smtClean="0">
                <a:solidFill>
                  <a:schemeClr val="accent6">
                    <a:lumMod val="75000"/>
                  </a:schemeClr>
                </a:solidFill>
                <a:latin typeface="Myriad Pro"/>
                <a:ea typeface="Gulim" pitchFamily="34" charset="-127"/>
              </a:rPr>
              <a:t> Tasks ahead</a:t>
            </a:r>
            <a:endParaRPr lang="ko-KR" altLang="en-US" sz="36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518812"/>
            <a:ext cx="7848600" cy="48819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defRPr/>
            </a:pPr>
            <a:endParaRPr lang="en-GB" altLang="ko-KR" sz="2600" b="1"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Documentation </a:t>
            </a:r>
            <a:r>
              <a:rPr lang="en-GB" altLang="ko-KR" sz="2600" dirty="0">
                <a:solidFill>
                  <a:schemeClr val="accent6">
                    <a:lumMod val="75000"/>
                  </a:schemeClr>
                </a:solidFill>
                <a:latin typeface="Myriad Pro"/>
                <a:ea typeface="Gulim" pitchFamily="34" charset="-127"/>
              </a:rPr>
              <a:t>and final reporting </a:t>
            </a:r>
            <a:r>
              <a:rPr lang="en-GB" altLang="ko-KR" sz="2600" dirty="0" smtClean="0">
                <a:solidFill>
                  <a:schemeClr val="accent6">
                    <a:lumMod val="75000"/>
                  </a:schemeClr>
                </a:solidFill>
                <a:latin typeface="Myriad Pro"/>
                <a:ea typeface="Gulim" pitchFamily="34" charset="-127"/>
              </a:rPr>
              <a:t> to PGTF</a:t>
            </a:r>
            <a:endParaRPr lang="en-GB" altLang="ko-KR" sz="2400" dirty="0" smtClean="0">
              <a:solidFill>
                <a:schemeClr val="accent6">
                  <a:lumMod val="75000"/>
                </a:schemeClr>
              </a:solidFill>
              <a:latin typeface="Myriad Pro"/>
              <a:ea typeface="Gulim" pitchFamily="34" charset="-127"/>
            </a:endParaRPr>
          </a:p>
          <a:p>
            <a:pPr marL="457200" lvl="1" indent="0">
              <a:buFontTx/>
              <a:buNone/>
              <a:defRPr/>
            </a:pPr>
            <a:r>
              <a:rPr lang="en-GB" altLang="ko-KR" sz="2200" dirty="0" smtClean="0">
                <a:solidFill>
                  <a:schemeClr val="accent6">
                    <a:lumMod val="75000"/>
                  </a:schemeClr>
                </a:solidFill>
                <a:latin typeface="Myriad Pro"/>
                <a:ea typeface="Gulim" pitchFamily="34" charset="-127"/>
              </a:rPr>
              <a:t>(Get released 10% of the project budget held by PGTF) </a:t>
            </a:r>
          </a:p>
          <a:p>
            <a:pPr marL="457200" lvl="1" indent="0">
              <a:buFontTx/>
              <a:buNone/>
              <a:defRPr/>
            </a:pPr>
            <a:endParaRPr lang="en-GB" altLang="ko-KR" sz="22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Operational closure </a:t>
            </a:r>
            <a:r>
              <a:rPr lang="en-GB" altLang="ko-KR" sz="2600" dirty="0">
                <a:solidFill>
                  <a:schemeClr val="accent6">
                    <a:lumMod val="75000"/>
                  </a:schemeClr>
                </a:solidFill>
                <a:latin typeface="Myriad Pro"/>
                <a:ea typeface="Gulim" pitchFamily="34" charset="-127"/>
              </a:rPr>
              <a:t>of the project</a:t>
            </a:r>
            <a:endParaRPr lang="en-GB" altLang="ko-KR" sz="2400" dirty="0">
              <a:solidFill>
                <a:schemeClr val="accent6">
                  <a:lumMod val="75000"/>
                </a:schemeClr>
              </a:solidFill>
              <a:latin typeface="Myriad Pro"/>
              <a:ea typeface="Gulim" pitchFamily="34" charset="-127"/>
            </a:endParaRPr>
          </a:p>
          <a:p>
            <a:pPr marL="457200" lvl="1" indent="0">
              <a:buFontTx/>
              <a:buNone/>
              <a:defRPr/>
            </a:pPr>
            <a:endParaRPr lang="en-GB" altLang="ko-KR" sz="20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a:solidFill>
                  <a:schemeClr val="accent6">
                    <a:lumMod val="75000"/>
                  </a:schemeClr>
                </a:solidFill>
                <a:latin typeface="Myriad Pro"/>
                <a:ea typeface="Gulim" pitchFamily="34" charset="-127"/>
              </a:rPr>
              <a:t>Financial closure of the project</a:t>
            </a:r>
            <a:endParaRPr lang="en-GB" altLang="ko-KR" sz="2400" dirty="0">
              <a:solidFill>
                <a:schemeClr val="accent6">
                  <a:lumMod val="75000"/>
                </a:schemeClr>
              </a:solidFill>
              <a:latin typeface="Myriad Pro"/>
              <a:ea typeface="Gulim" pitchFamily="34" charset="-127"/>
            </a:endParaRPr>
          </a:p>
          <a:p>
            <a:pPr marL="457200" lvl="1" indent="0">
              <a:buFontTx/>
              <a:buNone/>
              <a:defRPr/>
            </a:pPr>
            <a:r>
              <a:rPr lang="en-GB" altLang="ko-KR" sz="2200" dirty="0" smtClean="0">
                <a:solidFill>
                  <a:schemeClr val="accent6">
                    <a:lumMod val="75000"/>
                  </a:schemeClr>
                </a:solidFill>
                <a:latin typeface="Myriad Pro"/>
                <a:ea typeface="Gulim" pitchFamily="34" charset="-127"/>
              </a:rPr>
              <a:t>(Complete all the financial transactions for the project including pending payments for the 3 trainers) </a:t>
            </a:r>
            <a:endParaRPr lang="en-GB" altLang="ko-KR" sz="2000" dirty="0">
              <a:solidFill>
                <a:schemeClr val="accent6">
                  <a:lumMod val="75000"/>
                </a:schemeClr>
              </a:solidFill>
              <a:latin typeface="Myriad Pro"/>
              <a:ea typeface="Gulim" pitchFamily="34" charset="-127"/>
            </a:endParaRPr>
          </a:p>
        </p:txBody>
      </p:sp>
      <p:sp>
        <p:nvSpPr>
          <p:cNvPr id="7173"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extLst>
      <p:ext uri="{BB962C8B-B14F-4D97-AF65-F5344CB8AC3E}">
        <p14:creationId xmlns:p14="http://schemas.microsoft.com/office/powerpoint/2010/main" val="2879004723"/>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076">
                                            <p:txEl>
                                              <p:pRg st="1" end="1"/>
                                            </p:txEl>
                                          </p:spTgt>
                                        </p:tgtEl>
                                        <p:attrNameLst>
                                          <p:attrName>style.visibility</p:attrName>
                                        </p:attrNameLst>
                                      </p:cBhvr>
                                      <p:to>
                                        <p:strVal val="visible"/>
                                      </p:to>
                                    </p:set>
                                    <p:anim calcmode="lin" valueType="num">
                                      <p:cBhvr additive="base">
                                        <p:cTn id="15"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6">
                                            <p:txEl>
                                              <p:pRg st="2" end="2"/>
                                            </p:txEl>
                                          </p:spTgt>
                                        </p:tgtEl>
                                        <p:attrNameLst>
                                          <p:attrName>style.visibility</p:attrName>
                                        </p:attrNameLst>
                                      </p:cBhvr>
                                      <p:to>
                                        <p:strVal val="visible"/>
                                      </p:to>
                                    </p:set>
                                    <p:anim calcmode="lin" valueType="num">
                                      <p:cBhvr>
                                        <p:cTn id="21" dur="5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7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076">
                                            <p:txEl>
                                              <p:pRg st="4" end="4"/>
                                            </p:txEl>
                                          </p:spTgt>
                                        </p:tgtEl>
                                        <p:attrNameLst>
                                          <p:attrName>style.visibility</p:attrName>
                                        </p:attrNameLst>
                                      </p:cBhvr>
                                      <p:to>
                                        <p:strVal val="visible"/>
                                      </p:to>
                                    </p:set>
                                    <p:anim calcmode="lin" valueType="num">
                                      <p:cBhvr>
                                        <p:cTn id="28" dur="500" fill="hold"/>
                                        <p:tgtEl>
                                          <p:spTgt spid="3076">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076">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0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lstStyle/>
          <a:p>
            <a:r>
              <a:rPr lang="en-US" dirty="0" smtClean="0">
                <a:solidFill>
                  <a:srgbClr val="003399"/>
                </a:solidFill>
                <a:latin typeface="Arial Black" panose="020B0A04020102020204" pitchFamily="34" charset="0"/>
              </a:rPr>
              <a:t>Any Questions?</a:t>
            </a:r>
            <a:endParaRPr lang="en-US" dirty="0">
              <a:solidFill>
                <a:srgbClr val="003399"/>
              </a:solidFill>
              <a:latin typeface="Arial Black" panose="020B0A04020102020204" pitchFamily="34" charset="0"/>
            </a:endParaRPr>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Tree>
    <p:extLst>
      <p:ext uri="{BB962C8B-B14F-4D97-AF65-F5344CB8AC3E}">
        <p14:creationId xmlns:p14="http://schemas.microsoft.com/office/powerpoint/2010/main" val="1200603403"/>
      </p:ext>
    </p:extLst>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Content Placeholder 5"/>
          <p:cNvSpPr>
            <a:spLocks noGrp="1"/>
          </p:cNvSpPr>
          <p:nvPr>
            <p:ph idx="1"/>
          </p:nvPr>
        </p:nvSpPr>
        <p:spPr bwMode="auto">
          <a:xfrm>
            <a:off x="609600" y="1447800"/>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defRPr/>
            </a:pPr>
            <a:endParaRPr lang="en-GB" altLang="ko-KR" sz="2000" dirty="0" smtClean="0">
              <a:solidFill>
                <a:schemeClr val="accent6">
                  <a:lumMod val="75000"/>
                </a:schemeClr>
              </a:solidFill>
              <a:latin typeface="Myriad Pro"/>
              <a:ea typeface="Gulim" pitchFamily="34" charset="-127"/>
            </a:endParaRPr>
          </a:p>
          <a:p>
            <a:pPr marL="0" indent="0" algn="ctr">
              <a:buFontTx/>
              <a:buNone/>
              <a:defRPr/>
            </a:pPr>
            <a:endParaRPr lang="en-GB" altLang="ko-KR" sz="2000" dirty="0">
              <a:solidFill>
                <a:schemeClr val="accent6">
                  <a:lumMod val="75000"/>
                </a:schemeClr>
              </a:solidFill>
              <a:latin typeface="Myriad Pro"/>
              <a:ea typeface="Gulim" pitchFamily="34" charset="-127"/>
            </a:endParaRPr>
          </a:p>
          <a:p>
            <a:pPr marL="0" indent="0" algn="ctr">
              <a:buFontTx/>
              <a:buNone/>
              <a:defRPr/>
            </a:pPr>
            <a:endParaRPr lang="en-GB" altLang="ko-KR" sz="2000" dirty="0" smtClean="0">
              <a:solidFill>
                <a:schemeClr val="accent6">
                  <a:lumMod val="75000"/>
                </a:schemeClr>
              </a:solidFill>
              <a:latin typeface="Myriad Pro"/>
              <a:ea typeface="Gulim" pitchFamily="34" charset="-127"/>
            </a:endParaRPr>
          </a:p>
          <a:p>
            <a:pPr marL="0" indent="0" algn="ctr">
              <a:buFontTx/>
              <a:buNone/>
              <a:defRPr/>
            </a:pPr>
            <a:r>
              <a:rPr lang="en-GB" altLang="ko-KR" sz="7200" b="1" dirty="0" smtClean="0">
                <a:solidFill>
                  <a:schemeClr val="accent6">
                    <a:lumMod val="75000"/>
                  </a:schemeClr>
                </a:solidFill>
                <a:latin typeface="Myriad Pro"/>
                <a:ea typeface="Gulim" pitchFamily="34" charset="-127"/>
              </a:rPr>
              <a:t>THANK YOU!</a:t>
            </a:r>
          </a:p>
        </p:txBody>
      </p:sp>
      <p:sp>
        <p:nvSpPr>
          <p:cNvPr id="4" name="TextBox 3"/>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10000"/>
                                  </p:iterate>
                                  <p:childTnLst>
                                    <p:set>
                                      <p:cBhvr>
                                        <p:cTn id="6" dur="1" fill="hold">
                                          <p:stCondLst>
                                            <p:cond delay="0"/>
                                          </p:stCondLst>
                                        </p:cTn>
                                        <p:tgtEl>
                                          <p:spTgt spid="3076">
                                            <p:txEl>
                                              <p:pRg st="3" end="3"/>
                                            </p:txEl>
                                          </p:spTgt>
                                        </p:tgtEl>
                                        <p:attrNameLst>
                                          <p:attrName>style.visibility</p:attrName>
                                        </p:attrNameLst>
                                      </p:cBhvr>
                                      <p:to>
                                        <p:strVal val="visible"/>
                                      </p:to>
                                    </p:set>
                                    <p:set>
                                      <p:cBhvr>
                                        <p:cTn id="7" dur="455" fill="hold">
                                          <p:stCondLst>
                                            <p:cond delay="0"/>
                                          </p:stCondLst>
                                        </p:cTn>
                                        <p:tgtEl>
                                          <p:spTgt spid="3076">
                                            <p:txEl>
                                              <p:pRg st="3" end="3"/>
                                            </p:txEl>
                                          </p:spTgt>
                                        </p:tgtEl>
                                        <p:attrNameLst>
                                          <p:attrName>style.rotation</p:attrName>
                                        </p:attrNameLst>
                                      </p:cBhvr>
                                      <p:to>
                                        <p:strVal val="-45.0"/>
                                      </p:to>
                                    </p:set>
                                    <p:anim calcmode="lin" valueType="num">
                                      <p:cBhvr>
                                        <p:cTn id="8" dur="455" fill="hold">
                                          <p:stCondLst>
                                            <p:cond delay="455"/>
                                          </p:stCondLst>
                                        </p:cTn>
                                        <p:tgtEl>
                                          <p:spTgt spid="3076">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076">
                                            <p:txEl>
                                              <p:pRg st="3" end="3"/>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076">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076">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a:xfrm>
            <a:off x="457200" y="274638"/>
            <a:ext cx="8229600" cy="792162"/>
          </a:xfrm>
        </p:spPr>
        <p:txBody>
          <a:bodyPr/>
          <a:lstStyle/>
          <a:p>
            <a:pPr algn="l">
              <a:defRPr/>
            </a:pPr>
            <a:r>
              <a:rPr lang="en-US" altLang="ko-KR" sz="3200" dirty="0" smtClean="0">
                <a:solidFill>
                  <a:schemeClr val="accent6">
                    <a:lumMod val="75000"/>
                  </a:schemeClr>
                </a:solidFill>
                <a:latin typeface="Myriad Pro"/>
                <a:ea typeface="Gulim" pitchFamily="34" charset="-127"/>
              </a:rPr>
              <a:t>   Outline of the presentation</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143000"/>
            <a:ext cx="7848600" cy="3733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200000"/>
              </a:lnSpc>
              <a:buFont typeface="Wingdings" pitchFamily="2" charset="2"/>
              <a:buChar char="Ø"/>
              <a:defRPr/>
            </a:pPr>
            <a:r>
              <a:rPr lang="en-GB" altLang="ko-KR" sz="2000" dirty="0" smtClean="0">
                <a:solidFill>
                  <a:schemeClr val="accent6">
                    <a:lumMod val="75000"/>
                  </a:schemeClr>
                </a:solidFill>
                <a:latin typeface="Myriad Pro"/>
                <a:ea typeface="Gulim" pitchFamily="34" charset="-127"/>
              </a:rPr>
              <a:t>Project Background</a:t>
            </a:r>
          </a:p>
          <a:p>
            <a:pPr>
              <a:lnSpc>
                <a:spcPct val="200000"/>
              </a:lnSpc>
              <a:buFont typeface="Wingdings" pitchFamily="2" charset="2"/>
              <a:buChar char="Ø"/>
              <a:defRPr/>
            </a:pPr>
            <a:r>
              <a:rPr lang="en-GB" altLang="ko-KR" sz="2000" dirty="0" smtClean="0">
                <a:solidFill>
                  <a:schemeClr val="accent6">
                    <a:lumMod val="75000"/>
                  </a:schemeClr>
                </a:solidFill>
                <a:latin typeface="Myriad Pro"/>
                <a:ea typeface="Gulim" pitchFamily="34" charset="-127"/>
              </a:rPr>
              <a:t>Project Profile</a:t>
            </a:r>
          </a:p>
          <a:p>
            <a:pPr>
              <a:lnSpc>
                <a:spcPct val="200000"/>
              </a:lnSpc>
              <a:buFont typeface="Wingdings" pitchFamily="2" charset="2"/>
              <a:buChar char="Ø"/>
              <a:defRPr/>
            </a:pPr>
            <a:r>
              <a:rPr lang="en-GB" altLang="ko-KR" sz="2000" dirty="0" smtClean="0">
                <a:solidFill>
                  <a:schemeClr val="accent6">
                    <a:lumMod val="75000"/>
                  </a:schemeClr>
                </a:solidFill>
                <a:latin typeface="Myriad Pro"/>
                <a:ea typeface="Gulim" pitchFamily="34" charset="-127"/>
              </a:rPr>
              <a:t>Major Activities</a:t>
            </a:r>
          </a:p>
          <a:p>
            <a:pPr>
              <a:lnSpc>
                <a:spcPct val="200000"/>
              </a:lnSpc>
              <a:buFont typeface="Wingdings" pitchFamily="2" charset="2"/>
              <a:buChar char="Ø"/>
              <a:defRPr/>
            </a:pPr>
            <a:r>
              <a:rPr lang="en-GB" altLang="ko-KR" sz="2000" dirty="0" smtClean="0">
                <a:solidFill>
                  <a:schemeClr val="accent6">
                    <a:lumMod val="75000"/>
                  </a:schemeClr>
                </a:solidFill>
                <a:latin typeface="Myriad Pro"/>
                <a:ea typeface="Gulim" pitchFamily="34" charset="-127"/>
              </a:rPr>
              <a:t>Achievements</a:t>
            </a:r>
          </a:p>
          <a:p>
            <a:pPr>
              <a:lnSpc>
                <a:spcPct val="200000"/>
              </a:lnSpc>
              <a:buFont typeface="Wingdings" pitchFamily="2" charset="2"/>
              <a:buChar char="Ø"/>
              <a:defRPr/>
            </a:pPr>
            <a:r>
              <a:rPr lang="en-US" altLang="ko-KR" sz="2000" dirty="0">
                <a:solidFill>
                  <a:schemeClr val="accent6">
                    <a:lumMod val="75000"/>
                  </a:schemeClr>
                </a:solidFill>
                <a:latin typeface="Myriad Pro"/>
                <a:ea typeface="Gulim" pitchFamily="34" charset="-127"/>
              </a:rPr>
              <a:t>Challenges / Lessons learnt</a:t>
            </a:r>
            <a:endParaRPr lang="en-GB" altLang="ko-KR" sz="2000" dirty="0" smtClean="0">
              <a:solidFill>
                <a:schemeClr val="accent6">
                  <a:lumMod val="75000"/>
                </a:schemeClr>
              </a:solidFill>
              <a:latin typeface="Myriad Pro"/>
              <a:ea typeface="Gulim" pitchFamily="34" charset="-127"/>
            </a:endParaRPr>
          </a:p>
          <a:p>
            <a:pPr>
              <a:lnSpc>
                <a:spcPct val="200000"/>
              </a:lnSpc>
              <a:buFont typeface="Wingdings" pitchFamily="2" charset="2"/>
              <a:buChar char="Ø"/>
              <a:defRPr/>
            </a:pPr>
            <a:r>
              <a:rPr lang="en-US" altLang="ko-KR" sz="2000" dirty="0">
                <a:solidFill>
                  <a:schemeClr val="accent6">
                    <a:lumMod val="75000"/>
                  </a:schemeClr>
                </a:solidFill>
                <a:latin typeface="Myriad Pro"/>
                <a:ea typeface="Gulim" pitchFamily="34" charset="-127"/>
              </a:rPr>
              <a:t>Recommendations</a:t>
            </a:r>
            <a:endParaRPr lang="en-GB" altLang="ko-KR" sz="2000" dirty="0" smtClean="0">
              <a:solidFill>
                <a:schemeClr val="accent6">
                  <a:lumMod val="75000"/>
                </a:schemeClr>
              </a:solidFill>
              <a:latin typeface="Myriad Pro"/>
              <a:ea typeface="Gulim" pitchFamily="34" charset="-127"/>
            </a:endParaRPr>
          </a:p>
          <a:p>
            <a:pPr>
              <a:lnSpc>
                <a:spcPct val="200000"/>
              </a:lnSpc>
              <a:buFont typeface="Wingdings" pitchFamily="2" charset="2"/>
              <a:buChar char="Ø"/>
              <a:defRPr/>
            </a:pPr>
            <a:r>
              <a:rPr lang="en-GB" altLang="ko-KR" sz="2000" dirty="0" smtClean="0">
                <a:solidFill>
                  <a:schemeClr val="accent6">
                    <a:lumMod val="75000"/>
                  </a:schemeClr>
                </a:solidFill>
                <a:latin typeface="Myriad Pro"/>
                <a:ea typeface="Gulim" pitchFamily="34" charset="-127"/>
              </a:rPr>
              <a:t>M&amp;E for Assurance</a:t>
            </a:r>
          </a:p>
          <a:p>
            <a:pPr>
              <a:lnSpc>
                <a:spcPct val="200000"/>
              </a:lnSpc>
              <a:buFont typeface="Wingdings" pitchFamily="2" charset="2"/>
              <a:buChar char="Ø"/>
              <a:defRPr/>
            </a:pPr>
            <a:r>
              <a:rPr lang="en-US" altLang="ko-KR" sz="2000" dirty="0">
                <a:solidFill>
                  <a:schemeClr val="accent6">
                    <a:lumMod val="75000"/>
                  </a:schemeClr>
                </a:solidFill>
                <a:latin typeface="Myriad Pro"/>
                <a:ea typeface="Gulim" pitchFamily="34" charset="-127"/>
              </a:rPr>
              <a:t>Tasks ahead</a:t>
            </a:r>
            <a:endParaRPr lang="ko-KR" altLang="en-US" sz="2000" dirty="0" smtClean="0">
              <a:ea typeface="Gulim" pitchFamily="34" charset="-127"/>
            </a:endParaRPr>
          </a:p>
        </p:txBody>
      </p:sp>
      <p:sp>
        <p:nvSpPr>
          <p:cNvPr id="3077" name="Line 9"/>
          <p:cNvSpPr>
            <a:spLocks noChangeShapeType="1"/>
          </p:cNvSpPr>
          <p:nvPr/>
        </p:nvSpPr>
        <p:spPr bwMode="auto">
          <a:xfrm flipH="1">
            <a:off x="684212" y="11430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TextBox 8"/>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p:cTn id="15" dur="1000" fill="hold"/>
                                        <p:tgtEl>
                                          <p:spTgt spid="307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07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07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076">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p:cTn id="21" dur="1000" fill="hold"/>
                                        <p:tgtEl>
                                          <p:spTgt spid="307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07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076">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076">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p:cTn id="27" dur="10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076">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076">
                                            <p:txEl>
                                              <p:pRg st="2" end="2"/>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p:cTn id="33" dur="1000" fill="hold"/>
                                        <p:tgtEl>
                                          <p:spTgt spid="3076">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6">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076">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076">
                                            <p:txEl>
                                              <p:pRg st="3" end="3"/>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076">
                                            <p:txEl>
                                              <p:pRg st="4" end="4"/>
                                            </p:txEl>
                                          </p:spTgt>
                                        </p:tgtEl>
                                        <p:attrNameLst>
                                          <p:attrName>style.visibility</p:attrName>
                                        </p:attrNameLst>
                                      </p:cBhvr>
                                      <p:to>
                                        <p:strVal val="visible"/>
                                      </p:to>
                                    </p:set>
                                    <p:anim calcmode="lin" valueType="num">
                                      <p:cBhvr>
                                        <p:cTn id="39" dur="1000" fill="hold"/>
                                        <p:tgtEl>
                                          <p:spTgt spid="307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07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07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076">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076">
                                            <p:txEl>
                                              <p:pRg st="5" end="5"/>
                                            </p:txEl>
                                          </p:spTgt>
                                        </p:tgtEl>
                                        <p:attrNameLst>
                                          <p:attrName>style.visibility</p:attrName>
                                        </p:attrNameLst>
                                      </p:cBhvr>
                                      <p:to>
                                        <p:strVal val="visible"/>
                                      </p:to>
                                    </p:set>
                                    <p:anim calcmode="lin" valueType="num">
                                      <p:cBhvr>
                                        <p:cTn id="45" dur="1000" fill="hold"/>
                                        <p:tgtEl>
                                          <p:spTgt spid="3076">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076">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076">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076">
                                            <p:txEl>
                                              <p:pRg st="5" end="5"/>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076">
                                            <p:txEl>
                                              <p:pRg st="6" end="6"/>
                                            </p:txEl>
                                          </p:spTgt>
                                        </p:tgtEl>
                                        <p:attrNameLst>
                                          <p:attrName>style.visibility</p:attrName>
                                        </p:attrNameLst>
                                      </p:cBhvr>
                                      <p:to>
                                        <p:strVal val="visible"/>
                                      </p:to>
                                    </p:set>
                                    <p:anim calcmode="lin" valueType="num">
                                      <p:cBhvr>
                                        <p:cTn id="51" dur="1000" fill="hold"/>
                                        <p:tgtEl>
                                          <p:spTgt spid="3076">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076">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076">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076">
                                            <p:txEl>
                                              <p:pRg st="6" end="6"/>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076">
                                            <p:txEl>
                                              <p:pRg st="7" end="7"/>
                                            </p:txEl>
                                          </p:spTgt>
                                        </p:tgtEl>
                                        <p:attrNameLst>
                                          <p:attrName>style.visibility</p:attrName>
                                        </p:attrNameLst>
                                      </p:cBhvr>
                                      <p:to>
                                        <p:strVal val="visible"/>
                                      </p:to>
                                    </p:set>
                                    <p:anim calcmode="lin" valueType="num">
                                      <p:cBhvr>
                                        <p:cTn id="57" dur="1000" fill="hold"/>
                                        <p:tgtEl>
                                          <p:spTgt spid="3076">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076">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076">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30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Project Background</a:t>
            </a:r>
            <a:endParaRPr lang="ko-KR" altLang="en-US" sz="3200" dirty="0" smtClean="0">
              <a:solidFill>
                <a:schemeClr val="accent6">
                  <a:lumMod val="75000"/>
                </a:schemeClr>
              </a:solidFill>
              <a:ea typeface="Gulim" pitchFamily="34" charset="-127"/>
            </a:endParaRPr>
          </a:p>
        </p:txBody>
      </p:sp>
      <p:sp>
        <p:nvSpPr>
          <p:cNvPr id="3076" name="Content Placeholder 5"/>
          <p:cNvSpPr>
            <a:spLocks noGrp="1"/>
          </p:cNvSpPr>
          <p:nvPr>
            <p:ph idx="1"/>
          </p:nvPr>
        </p:nvSpPr>
        <p:spPr bwMode="auto">
          <a:xfrm>
            <a:off x="681038" y="1862138"/>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Formulation and approval of the Project in September 2006 at the 30</a:t>
            </a:r>
            <a:r>
              <a:rPr lang="en-GB" altLang="ko-KR" sz="2000" baseline="30000" dirty="0" smtClean="0">
                <a:solidFill>
                  <a:schemeClr val="accent6">
                    <a:lumMod val="75000"/>
                  </a:schemeClr>
                </a:solidFill>
                <a:latin typeface="Myriad Pro"/>
                <a:ea typeface="Gulim" pitchFamily="34" charset="-127"/>
              </a:rPr>
              <a:t>th</a:t>
            </a:r>
            <a:r>
              <a:rPr lang="en-GB" altLang="ko-KR" sz="2000" dirty="0" smtClean="0">
                <a:solidFill>
                  <a:schemeClr val="accent6">
                    <a:lumMod val="75000"/>
                  </a:schemeClr>
                </a:solidFill>
                <a:latin typeface="Myriad Pro"/>
                <a:ea typeface="Gulim" pitchFamily="34" charset="-127"/>
              </a:rPr>
              <a:t> Ministerial Meeting of the G77 to be implemented in 2007 under NEX modality </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Suspension of the project initiation with the closure of UNDP Country Office in the DPRK</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Request through UNDP SU/SSC for activation of the Project with the resumption of UNDP Operations in the DPRK in 2009</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Reformulation of the Project to meet the requirements of the changed operating scenario of UNDP in DPR Korea</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Long drawn discussions for the implementation of the Project</a:t>
            </a:r>
          </a:p>
          <a:p>
            <a:pPr>
              <a:buFont typeface="Wingdings" pitchFamily="2" charset="2"/>
              <a:buChar char="Ø"/>
              <a:defRPr/>
            </a:pPr>
            <a:r>
              <a:rPr lang="en-GB" altLang="ko-KR" sz="2000" dirty="0">
                <a:solidFill>
                  <a:schemeClr val="accent6">
                    <a:lumMod val="75000"/>
                  </a:schemeClr>
                </a:solidFill>
                <a:latin typeface="Myriad Pro"/>
                <a:ea typeface="Gulim" pitchFamily="34" charset="-127"/>
              </a:rPr>
              <a:t>Extension of the deadline for initiating the project until 31 December 2013 at the 28</a:t>
            </a:r>
            <a:r>
              <a:rPr lang="en-GB" altLang="ko-KR" sz="2000" baseline="30000" dirty="0">
                <a:solidFill>
                  <a:schemeClr val="accent6">
                    <a:lumMod val="75000"/>
                  </a:schemeClr>
                </a:solidFill>
                <a:latin typeface="Myriad Pro"/>
                <a:ea typeface="Gulim" pitchFamily="34" charset="-127"/>
              </a:rPr>
              <a:t>th</a:t>
            </a:r>
            <a:r>
              <a:rPr lang="en-GB" altLang="ko-KR" sz="2000" dirty="0">
                <a:solidFill>
                  <a:schemeClr val="accent6">
                    <a:lumMod val="75000"/>
                  </a:schemeClr>
                </a:solidFill>
                <a:latin typeface="Myriad Pro"/>
                <a:ea typeface="Gulim" pitchFamily="34" charset="-127"/>
              </a:rPr>
              <a:t> PGTF CE Meeting</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Agreement with FAO to implement the project directly by UNDP under the existing Seed Project run by FAO</a:t>
            </a:r>
          </a:p>
        </p:txBody>
      </p:sp>
      <p:sp>
        <p:nvSpPr>
          <p:cNvPr id="4101"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Effect transition="in" filter="fade">
                                      <p:cBhvr>
                                        <p:cTn id="15" dur="1000"/>
                                        <p:tgtEl>
                                          <p:spTgt spid="3076">
                                            <p:txEl>
                                              <p:pRg st="0" end="0"/>
                                            </p:txEl>
                                          </p:spTgt>
                                        </p:tgtEl>
                                      </p:cBhvr>
                                    </p:animEffect>
                                    <p:anim calcmode="lin" valueType="num">
                                      <p:cBhvr>
                                        <p:cTn id="16" dur="1000" fill="hold"/>
                                        <p:tgtEl>
                                          <p:spTgt spid="307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0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076">
                                            <p:txEl>
                                              <p:pRg st="1" end="1"/>
                                            </p:txEl>
                                          </p:spTgt>
                                        </p:tgtEl>
                                        <p:attrNameLst>
                                          <p:attrName>style.visibility</p:attrName>
                                        </p:attrNameLst>
                                      </p:cBhvr>
                                      <p:to>
                                        <p:strVal val="visible"/>
                                      </p:to>
                                    </p:set>
                                    <p:animEffect transition="in" filter="fade">
                                      <p:cBhvr>
                                        <p:cTn id="22" dur="1000"/>
                                        <p:tgtEl>
                                          <p:spTgt spid="3076">
                                            <p:txEl>
                                              <p:pRg st="1" end="1"/>
                                            </p:txEl>
                                          </p:spTgt>
                                        </p:tgtEl>
                                      </p:cBhvr>
                                    </p:animEffect>
                                    <p:anim calcmode="lin" valueType="num">
                                      <p:cBhvr>
                                        <p:cTn id="23" dur="1000" fill="hold"/>
                                        <p:tgtEl>
                                          <p:spTgt spid="307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7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3076">
                                            <p:txEl>
                                              <p:pRg st="2" end="2"/>
                                            </p:txEl>
                                          </p:spTgt>
                                        </p:tgtEl>
                                        <p:attrNameLst>
                                          <p:attrName>style.visibility</p:attrName>
                                        </p:attrNameLst>
                                      </p:cBhvr>
                                      <p:to>
                                        <p:strVal val="visible"/>
                                      </p:to>
                                    </p:set>
                                    <p:animEffect transition="in" filter="fade">
                                      <p:cBhvr>
                                        <p:cTn id="29" dur="1000"/>
                                        <p:tgtEl>
                                          <p:spTgt spid="3076">
                                            <p:txEl>
                                              <p:pRg st="2" end="2"/>
                                            </p:txEl>
                                          </p:spTgt>
                                        </p:tgtEl>
                                      </p:cBhvr>
                                    </p:animEffect>
                                    <p:anim calcmode="lin" valueType="num">
                                      <p:cBhvr>
                                        <p:cTn id="30" dur="1000" fill="hold"/>
                                        <p:tgtEl>
                                          <p:spTgt spid="307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07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3076">
                                            <p:txEl>
                                              <p:pRg st="3" end="3"/>
                                            </p:txEl>
                                          </p:spTgt>
                                        </p:tgtEl>
                                        <p:attrNameLst>
                                          <p:attrName>style.visibility</p:attrName>
                                        </p:attrNameLst>
                                      </p:cBhvr>
                                      <p:to>
                                        <p:strVal val="visible"/>
                                      </p:to>
                                    </p:set>
                                    <p:animEffect transition="in" filter="fade">
                                      <p:cBhvr>
                                        <p:cTn id="36" dur="1000"/>
                                        <p:tgtEl>
                                          <p:spTgt spid="3076">
                                            <p:txEl>
                                              <p:pRg st="3" end="3"/>
                                            </p:txEl>
                                          </p:spTgt>
                                        </p:tgtEl>
                                      </p:cBhvr>
                                    </p:animEffect>
                                    <p:anim calcmode="lin" valueType="num">
                                      <p:cBhvr>
                                        <p:cTn id="37" dur="1000" fill="hold"/>
                                        <p:tgtEl>
                                          <p:spTgt spid="3076">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07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3076">
                                            <p:txEl>
                                              <p:pRg st="4" end="4"/>
                                            </p:txEl>
                                          </p:spTgt>
                                        </p:tgtEl>
                                        <p:attrNameLst>
                                          <p:attrName>style.visibility</p:attrName>
                                        </p:attrNameLst>
                                      </p:cBhvr>
                                      <p:to>
                                        <p:strVal val="visible"/>
                                      </p:to>
                                    </p:set>
                                    <p:animEffect transition="in" filter="fade">
                                      <p:cBhvr>
                                        <p:cTn id="43" dur="1000"/>
                                        <p:tgtEl>
                                          <p:spTgt spid="3076">
                                            <p:txEl>
                                              <p:pRg st="4" end="4"/>
                                            </p:txEl>
                                          </p:spTgt>
                                        </p:tgtEl>
                                      </p:cBhvr>
                                    </p:animEffect>
                                    <p:anim calcmode="lin" valueType="num">
                                      <p:cBhvr>
                                        <p:cTn id="44" dur="1000" fill="hold"/>
                                        <p:tgtEl>
                                          <p:spTgt spid="3076">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07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076">
                                            <p:txEl>
                                              <p:pRg st="5" end="5"/>
                                            </p:txEl>
                                          </p:spTgt>
                                        </p:tgtEl>
                                        <p:attrNameLst>
                                          <p:attrName>style.visibility</p:attrName>
                                        </p:attrNameLst>
                                      </p:cBhvr>
                                      <p:to>
                                        <p:strVal val="visible"/>
                                      </p:to>
                                    </p:set>
                                    <p:animEffect transition="in" filter="fade">
                                      <p:cBhvr>
                                        <p:cTn id="50" dur="1000"/>
                                        <p:tgtEl>
                                          <p:spTgt spid="3076">
                                            <p:txEl>
                                              <p:pRg st="5" end="5"/>
                                            </p:txEl>
                                          </p:spTgt>
                                        </p:tgtEl>
                                      </p:cBhvr>
                                    </p:animEffect>
                                    <p:anim calcmode="lin" valueType="num">
                                      <p:cBhvr>
                                        <p:cTn id="51" dur="1000" fill="hold"/>
                                        <p:tgtEl>
                                          <p:spTgt spid="3076">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07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076">
                                            <p:txEl>
                                              <p:pRg st="6" end="6"/>
                                            </p:txEl>
                                          </p:spTgt>
                                        </p:tgtEl>
                                        <p:attrNameLst>
                                          <p:attrName>style.visibility</p:attrName>
                                        </p:attrNameLst>
                                      </p:cBhvr>
                                      <p:to>
                                        <p:strVal val="visible"/>
                                      </p:to>
                                    </p:set>
                                    <p:animEffect transition="in" filter="fade">
                                      <p:cBhvr>
                                        <p:cTn id="57" dur="1000"/>
                                        <p:tgtEl>
                                          <p:spTgt spid="3076">
                                            <p:txEl>
                                              <p:pRg st="6" end="6"/>
                                            </p:txEl>
                                          </p:spTgt>
                                        </p:tgtEl>
                                      </p:cBhvr>
                                    </p:animEffect>
                                    <p:anim calcmode="lin" valueType="num">
                                      <p:cBhvr>
                                        <p:cTn id="58" dur="1000" fill="hold"/>
                                        <p:tgtEl>
                                          <p:spTgt spid="3076">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07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Project Profile </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447800"/>
            <a:ext cx="7848600" cy="5257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Budget </a:t>
            </a:r>
            <a:r>
              <a:rPr lang="en-GB" altLang="ko-KR" sz="2400" dirty="0" smtClean="0">
                <a:solidFill>
                  <a:schemeClr val="accent6">
                    <a:lumMod val="75000"/>
                  </a:schemeClr>
                </a:solidFill>
                <a:latin typeface="Myriad Pro"/>
                <a:ea typeface="Gulim" pitchFamily="34" charset="-127"/>
              </a:rPr>
              <a:t>US$ 76,000</a:t>
            </a:r>
          </a:p>
          <a:p>
            <a:pPr marL="457200" lvl="1" indent="0">
              <a:buFontTx/>
              <a:buNone/>
              <a:defRPr/>
            </a:pPr>
            <a:r>
              <a:rPr lang="en-GB" altLang="ko-KR" sz="22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PGTF Inputs: US$ 34,000</a:t>
            </a:r>
          </a:p>
          <a:p>
            <a:pPr marL="457200" lvl="1" indent="0">
              <a:buFontTx/>
              <a:buNone/>
              <a:defRPr/>
            </a:pPr>
            <a:r>
              <a:rPr lang="en-GB" altLang="ko-KR" sz="20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Government in-kind Contribution: US$ 42,000</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Duration</a:t>
            </a:r>
          </a:p>
          <a:p>
            <a:pPr marL="914400" lvl="2" indent="0">
              <a:buFontTx/>
              <a:buNone/>
              <a:defRPr/>
            </a:pPr>
            <a:r>
              <a:rPr lang="en-GB" altLang="ko-KR" sz="2000" dirty="0" smtClean="0">
                <a:solidFill>
                  <a:schemeClr val="accent6">
                    <a:lumMod val="75000"/>
                  </a:schemeClr>
                </a:solidFill>
                <a:latin typeface="Myriad Pro"/>
                <a:ea typeface="Gulim" pitchFamily="34" charset="-127"/>
              </a:rPr>
              <a:t>6 months (December 2013 – May 2014)</a:t>
            </a:r>
            <a:endParaRPr lang="en-GB" altLang="ko-KR" sz="20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execution</a:t>
            </a:r>
          </a:p>
          <a:p>
            <a:pPr marL="914400" lvl="2" indent="0">
              <a:buFontTx/>
              <a:buNone/>
              <a:defRPr/>
            </a:pPr>
            <a:r>
              <a:rPr lang="en-GB" altLang="ko-KR" sz="2000" dirty="0" smtClean="0">
                <a:solidFill>
                  <a:schemeClr val="accent6">
                    <a:lumMod val="75000"/>
                  </a:schemeClr>
                </a:solidFill>
                <a:latin typeface="Myriad Pro"/>
                <a:ea typeface="Gulim" pitchFamily="34" charset="-127"/>
              </a:rPr>
              <a:t>United Nations Development Programme (DEX)</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Partners</a:t>
            </a:r>
          </a:p>
          <a:p>
            <a:pPr marL="914400" lvl="2" indent="0">
              <a:buFontTx/>
              <a:buNone/>
              <a:defRPr/>
            </a:pPr>
            <a:r>
              <a:rPr lang="en-GB" altLang="ko-KR" sz="2000" dirty="0" smtClean="0">
                <a:solidFill>
                  <a:schemeClr val="accent6">
                    <a:lumMod val="75000"/>
                  </a:schemeClr>
                </a:solidFill>
                <a:latin typeface="Myriad Pro"/>
                <a:ea typeface="Gulim" pitchFamily="34" charset="-127"/>
              </a:rPr>
              <a:t>Academy of Agricultural Sciences, DPRK</a:t>
            </a:r>
          </a:p>
          <a:p>
            <a:pPr marL="914400" lvl="2" indent="0">
              <a:buFontTx/>
              <a:buNone/>
              <a:defRPr/>
            </a:pPr>
            <a:r>
              <a:rPr lang="en-GB" altLang="ko-KR" sz="2000" dirty="0" smtClean="0">
                <a:solidFill>
                  <a:schemeClr val="accent6">
                    <a:lumMod val="75000"/>
                  </a:schemeClr>
                </a:solidFill>
                <a:latin typeface="Myriad Pro"/>
                <a:ea typeface="Gulim" pitchFamily="34" charset="-127"/>
              </a:rPr>
              <a:t>NC for PGTF</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Beneficiaries</a:t>
            </a:r>
          </a:p>
          <a:p>
            <a:pPr marL="914400" lvl="2" indent="0">
              <a:buFontTx/>
              <a:buNone/>
              <a:defRPr/>
            </a:pPr>
            <a:r>
              <a:rPr lang="en-GB" altLang="ko-KR" sz="2000" dirty="0" smtClean="0">
                <a:solidFill>
                  <a:schemeClr val="accent6">
                    <a:lumMod val="75000"/>
                  </a:schemeClr>
                </a:solidFill>
                <a:latin typeface="Myriad Pro"/>
                <a:ea typeface="Gulim" pitchFamily="34" charset="-127"/>
              </a:rPr>
              <a:t>Experts from Guinea, Ethiopia, Tanzania and Rwanda</a:t>
            </a:r>
          </a:p>
        </p:txBody>
      </p:sp>
      <p:sp>
        <p:nvSpPr>
          <p:cNvPr id="5125"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Box 6"/>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p:cTn id="15" dur="1000" fill="hold"/>
                                        <p:tgtEl>
                                          <p:spTgt spid="307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07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07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076">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p:cTn id="21" dur="1000" fill="hold"/>
                                        <p:tgtEl>
                                          <p:spTgt spid="307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07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076">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076">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p:cTn id="27" dur="10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076">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076">
                                            <p:txEl>
                                              <p:pRg st="2" end="2"/>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p:cTn id="33" dur="1000" fill="hold"/>
                                        <p:tgtEl>
                                          <p:spTgt spid="3076">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6">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076">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076">
                                            <p:txEl>
                                              <p:pRg st="3" end="3"/>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076">
                                            <p:txEl>
                                              <p:pRg st="4" end="4"/>
                                            </p:txEl>
                                          </p:spTgt>
                                        </p:tgtEl>
                                        <p:attrNameLst>
                                          <p:attrName>style.visibility</p:attrName>
                                        </p:attrNameLst>
                                      </p:cBhvr>
                                      <p:to>
                                        <p:strVal val="visible"/>
                                      </p:to>
                                    </p:set>
                                    <p:anim calcmode="lin" valueType="num">
                                      <p:cBhvr>
                                        <p:cTn id="39" dur="1000" fill="hold"/>
                                        <p:tgtEl>
                                          <p:spTgt spid="307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07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07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076">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076">
                                            <p:txEl>
                                              <p:pRg st="5" end="5"/>
                                            </p:txEl>
                                          </p:spTgt>
                                        </p:tgtEl>
                                        <p:attrNameLst>
                                          <p:attrName>style.visibility</p:attrName>
                                        </p:attrNameLst>
                                      </p:cBhvr>
                                      <p:to>
                                        <p:strVal val="visible"/>
                                      </p:to>
                                    </p:set>
                                    <p:anim calcmode="lin" valueType="num">
                                      <p:cBhvr>
                                        <p:cTn id="45" dur="1000" fill="hold"/>
                                        <p:tgtEl>
                                          <p:spTgt spid="3076">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076">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076">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076">
                                            <p:txEl>
                                              <p:pRg st="5" end="5"/>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076">
                                            <p:txEl>
                                              <p:pRg st="6" end="6"/>
                                            </p:txEl>
                                          </p:spTgt>
                                        </p:tgtEl>
                                        <p:attrNameLst>
                                          <p:attrName>style.visibility</p:attrName>
                                        </p:attrNameLst>
                                      </p:cBhvr>
                                      <p:to>
                                        <p:strVal val="visible"/>
                                      </p:to>
                                    </p:set>
                                    <p:anim calcmode="lin" valueType="num">
                                      <p:cBhvr>
                                        <p:cTn id="51" dur="1000" fill="hold"/>
                                        <p:tgtEl>
                                          <p:spTgt spid="3076">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076">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076">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076">
                                            <p:txEl>
                                              <p:pRg st="6" end="6"/>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076">
                                            <p:txEl>
                                              <p:pRg st="7" end="7"/>
                                            </p:txEl>
                                          </p:spTgt>
                                        </p:tgtEl>
                                        <p:attrNameLst>
                                          <p:attrName>style.visibility</p:attrName>
                                        </p:attrNameLst>
                                      </p:cBhvr>
                                      <p:to>
                                        <p:strVal val="visible"/>
                                      </p:to>
                                    </p:set>
                                    <p:anim calcmode="lin" valueType="num">
                                      <p:cBhvr>
                                        <p:cTn id="57" dur="1000" fill="hold"/>
                                        <p:tgtEl>
                                          <p:spTgt spid="3076">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076">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076">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3076">
                                            <p:txEl>
                                              <p:pRg st="7" end="7"/>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3076">
                                            <p:txEl>
                                              <p:pRg st="8" end="8"/>
                                            </p:txEl>
                                          </p:spTgt>
                                        </p:tgtEl>
                                        <p:attrNameLst>
                                          <p:attrName>style.visibility</p:attrName>
                                        </p:attrNameLst>
                                      </p:cBhvr>
                                      <p:to>
                                        <p:strVal val="visible"/>
                                      </p:to>
                                    </p:set>
                                    <p:anim calcmode="lin" valueType="num">
                                      <p:cBhvr>
                                        <p:cTn id="63" dur="1000" fill="hold"/>
                                        <p:tgtEl>
                                          <p:spTgt spid="3076">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076">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076">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076">
                                            <p:txEl>
                                              <p:pRg st="8" end="8"/>
                                            </p:txEl>
                                          </p:spTgt>
                                        </p:tgtEl>
                                      </p:cBhvr>
                                    </p:animEffect>
                                  </p:childTnLst>
                                </p:cTn>
                              </p:par>
                              <p:par>
                                <p:cTn id="67" presetID="31" presetClass="entr" presetSubtype="0" fill="hold" nodeType="withEffect">
                                  <p:stCondLst>
                                    <p:cond delay="0"/>
                                  </p:stCondLst>
                                  <p:childTnLst>
                                    <p:set>
                                      <p:cBhvr>
                                        <p:cTn id="68" dur="1" fill="hold">
                                          <p:stCondLst>
                                            <p:cond delay="0"/>
                                          </p:stCondLst>
                                        </p:cTn>
                                        <p:tgtEl>
                                          <p:spTgt spid="3076">
                                            <p:txEl>
                                              <p:pRg st="9" end="9"/>
                                            </p:txEl>
                                          </p:spTgt>
                                        </p:tgtEl>
                                        <p:attrNameLst>
                                          <p:attrName>style.visibility</p:attrName>
                                        </p:attrNameLst>
                                      </p:cBhvr>
                                      <p:to>
                                        <p:strVal val="visible"/>
                                      </p:to>
                                    </p:set>
                                    <p:anim calcmode="lin" valueType="num">
                                      <p:cBhvr>
                                        <p:cTn id="69" dur="1000" fill="hold"/>
                                        <p:tgtEl>
                                          <p:spTgt spid="3076">
                                            <p:txEl>
                                              <p:pRg st="9" end="9"/>
                                            </p:txEl>
                                          </p:spTgt>
                                        </p:tgtEl>
                                        <p:attrNameLst>
                                          <p:attrName>ppt_w</p:attrName>
                                        </p:attrNameLst>
                                      </p:cBhvr>
                                      <p:tavLst>
                                        <p:tav tm="0">
                                          <p:val>
                                            <p:fltVal val="0"/>
                                          </p:val>
                                        </p:tav>
                                        <p:tav tm="100000">
                                          <p:val>
                                            <p:strVal val="#ppt_w"/>
                                          </p:val>
                                        </p:tav>
                                      </p:tavLst>
                                    </p:anim>
                                    <p:anim calcmode="lin" valueType="num">
                                      <p:cBhvr>
                                        <p:cTn id="70" dur="1000" fill="hold"/>
                                        <p:tgtEl>
                                          <p:spTgt spid="3076">
                                            <p:txEl>
                                              <p:pRg st="9" end="9"/>
                                            </p:txEl>
                                          </p:spTgt>
                                        </p:tgtEl>
                                        <p:attrNameLst>
                                          <p:attrName>ppt_h</p:attrName>
                                        </p:attrNameLst>
                                      </p:cBhvr>
                                      <p:tavLst>
                                        <p:tav tm="0">
                                          <p:val>
                                            <p:fltVal val="0"/>
                                          </p:val>
                                        </p:tav>
                                        <p:tav tm="100000">
                                          <p:val>
                                            <p:strVal val="#ppt_h"/>
                                          </p:val>
                                        </p:tav>
                                      </p:tavLst>
                                    </p:anim>
                                    <p:anim calcmode="lin" valueType="num">
                                      <p:cBhvr>
                                        <p:cTn id="71" dur="1000" fill="hold"/>
                                        <p:tgtEl>
                                          <p:spTgt spid="3076">
                                            <p:txEl>
                                              <p:pRg st="9" end="9"/>
                                            </p:txEl>
                                          </p:spTgt>
                                        </p:tgtEl>
                                        <p:attrNameLst>
                                          <p:attrName>style.rotation</p:attrName>
                                        </p:attrNameLst>
                                      </p:cBhvr>
                                      <p:tavLst>
                                        <p:tav tm="0">
                                          <p:val>
                                            <p:fltVal val="90"/>
                                          </p:val>
                                        </p:tav>
                                        <p:tav tm="100000">
                                          <p:val>
                                            <p:fltVal val="0"/>
                                          </p:val>
                                        </p:tav>
                                      </p:tavLst>
                                    </p:anim>
                                    <p:animEffect transition="in" filter="fade">
                                      <p:cBhvr>
                                        <p:cTn id="72" dur="1000"/>
                                        <p:tgtEl>
                                          <p:spTgt spid="3076">
                                            <p:txEl>
                                              <p:pRg st="9" end="9"/>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3076">
                                            <p:txEl>
                                              <p:pRg st="10" end="10"/>
                                            </p:txEl>
                                          </p:spTgt>
                                        </p:tgtEl>
                                        <p:attrNameLst>
                                          <p:attrName>style.visibility</p:attrName>
                                        </p:attrNameLst>
                                      </p:cBhvr>
                                      <p:to>
                                        <p:strVal val="visible"/>
                                      </p:to>
                                    </p:set>
                                    <p:anim calcmode="lin" valueType="num">
                                      <p:cBhvr>
                                        <p:cTn id="75" dur="1000" fill="hold"/>
                                        <p:tgtEl>
                                          <p:spTgt spid="3076">
                                            <p:txEl>
                                              <p:pRg st="10" end="10"/>
                                            </p:txEl>
                                          </p:spTgt>
                                        </p:tgtEl>
                                        <p:attrNameLst>
                                          <p:attrName>ppt_w</p:attrName>
                                        </p:attrNameLst>
                                      </p:cBhvr>
                                      <p:tavLst>
                                        <p:tav tm="0">
                                          <p:val>
                                            <p:fltVal val="0"/>
                                          </p:val>
                                        </p:tav>
                                        <p:tav tm="100000">
                                          <p:val>
                                            <p:strVal val="#ppt_w"/>
                                          </p:val>
                                        </p:tav>
                                      </p:tavLst>
                                    </p:anim>
                                    <p:anim calcmode="lin" valueType="num">
                                      <p:cBhvr>
                                        <p:cTn id="76" dur="1000" fill="hold"/>
                                        <p:tgtEl>
                                          <p:spTgt spid="3076">
                                            <p:txEl>
                                              <p:pRg st="10" end="10"/>
                                            </p:txEl>
                                          </p:spTgt>
                                        </p:tgtEl>
                                        <p:attrNameLst>
                                          <p:attrName>ppt_h</p:attrName>
                                        </p:attrNameLst>
                                      </p:cBhvr>
                                      <p:tavLst>
                                        <p:tav tm="0">
                                          <p:val>
                                            <p:fltVal val="0"/>
                                          </p:val>
                                        </p:tav>
                                        <p:tav tm="100000">
                                          <p:val>
                                            <p:strVal val="#ppt_h"/>
                                          </p:val>
                                        </p:tav>
                                      </p:tavLst>
                                    </p:anim>
                                    <p:anim calcmode="lin" valueType="num">
                                      <p:cBhvr>
                                        <p:cTn id="77" dur="1000" fill="hold"/>
                                        <p:tgtEl>
                                          <p:spTgt spid="3076">
                                            <p:txEl>
                                              <p:pRg st="10" end="10"/>
                                            </p:txEl>
                                          </p:spTgt>
                                        </p:tgtEl>
                                        <p:attrNameLst>
                                          <p:attrName>style.rotation</p:attrName>
                                        </p:attrNameLst>
                                      </p:cBhvr>
                                      <p:tavLst>
                                        <p:tav tm="0">
                                          <p:val>
                                            <p:fltVal val="90"/>
                                          </p:val>
                                        </p:tav>
                                        <p:tav tm="100000">
                                          <p:val>
                                            <p:fltVal val="0"/>
                                          </p:val>
                                        </p:tav>
                                      </p:tavLst>
                                    </p:anim>
                                    <p:animEffect transition="in" filter="fade">
                                      <p:cBhvr>
                                        <p:cTn id="78" dur="1000"/>
                                        <p:tgtEl>
                                          <p:spTgt spid="3076">
                                            <p:txEl>
                                              <p:pRg st="10" end="10"/>
                                            </p:txEl>
                                          </p:spTgt>
                                        </p:tgtEl>
                                      </p:cBhvr>
                                    </p:animEffect>
                                  </p:childTnLst>
                                </p:cTn>
                              </p:par>
                              <p:par>
                                <p:cTn id="79" presetID="31" presetClass="entr" presetSubtype="0" fill="hold" nodeType="withEffect">
                                  <p:stCondLst>
                                    <p:cond delay="0"/>
                                  </p:stCondLst>
                                  <p:childTnLst>
                                    <p:set>
                                      <p:cBhvr>
                                        <p:cTn id="80" dur="1" fill="hold">
                                          <p:stCondLst>
                                            <p:cond delay="0"/>
                                          </p:stCondLst>
                                        </p:cTn>
                                        <p:tgtEl>
                                          <p:spTgt spid="3076">
                                            <p:txEl>
                                              <p:pRg st="11" end="11"/>
                                            </p:txEl>
                                          </p:spTgt>
                                        </p:tgtEl>
                                        <p:attrNameLst>
                                          <p:attrName>style.visibility</p:attrName>
                                        </p:attrNameLst>
                                      </p:cBhvr>
                                      <p:to>
                                        <p:strVal val="visible"/>
                                      </p:to>
                                    </p:set>
                                    <p:anim calcmode="lin" valueType="num">
                                      <p:cBhvr>
                                        <p:cTn id="81" dur="1000" fill="hold"/>
                                        <p:tgtEl>
                                          <p:spTgt spid="3076">
                                            <p:txEl>
                                              <p:pRg st="11" end="11"/>
                                            </p:txEl>
                                          </p:spTgt>
                                        </p:tgtEl>
                                        <p:attrNameLst>
                                          <p:attrName>ppt_w</p:attrName>
                                        </p:attrNameLst>
                                      </p:cBhvr>
                                      <p:tavLst>
                                        <p:tav tm="0">
                                          <p:val>
                                            <p:fltVal val="0"/>
                                          </p:val>
                                        </p:tav>
                                        <p:tav tm="100000">
                                          <p:val>
                                            <p:strVal val="#ppt_w"/>
                                          </p:val>
                                        </p:tav>
                                      </p:tavLst>
                                    </p:anim>
                                    <p:anim calcmode="lin" valueType="num">
                                      <p:cBhvr>
                                        <p:cTn id="82" dur="1000" fill="hold"/>
                                        <p:tgtEl>
                                          <p:spTgt spid="3076">
                                            <p:txEl>
                                              <p:pRg st="11" end="11"/>
                                            </p:txEl>
                                          </p:spTgt>
                                        </p:tgtEl>
                                        <p:attrNameLst>
                                          <p:attrName>ppt_h</p:attrName>
                                        </p:attrNameLst>
                                      </p:cBhvr>
                                      <p:tavLst>
                                        <p:tav tm="0">
                                          <p:val>
                                            <p:fltVal val="0"/>
                                          </p:val>
                                        </p:tav>
                                        <p:tav tm="100000">
                                          <p:val>
                                            <p:strVal val="#ppt_h"/>
                                          </p:val>
                                        </p:tav>
                                      </p:tavLst>
                                    </p:anim>
                                    <p:anim calcmode="lin" valueType="num">
                                      <p:cBhvr>
                                        <p:cTn id="83" dur="1000" fill="hold"/>
                                        <p:tgtEl>
                                          <p:spTgt spid="3076">
                                            <p:txEl>
                                              <p:pRg st="11" end="11"/>
                                            </p:txEl>
                                          </p:spTgt>
                                        </p:tgtEl>
                                        <p:attrNameLst>
                                          <p:attrName>style.rotation</p:attrName>
                                        </p:attrNameLst>
                                      </p:cBhvr>
                                      <p:tavLst>
                                        <p:tav tm="0">
                                          <p:val>
                                            <p:fltVal val="90"/>
                                          </p:val>
                                        </p:tav>
                                        <p:tav tm="100000">
                                          <p:val>
                                            <p:fltVal val="0"/>
                                          </p:val>
                                        </p:tav>
                                      </p:tavLst>
                                    </p:anim>
                                    <p:animEffect transition="in" filter="fade">
                                      <p:cBhvr>
                                        <p:cTn id="84" dur="1000"/>
                                        <p:tgtEl>
                                          <p:spTgt spid="307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a:t>
            </a:r>
            <a:r>
              <a:rPr lang="en-US" altLang="ko-KR" sz="3200" dirty="0">
                <a:solidFill>
                  <a:schemeClr val="accent6">
                    <a:lumMod val="75000"/>
                  </a:schemeClr>
                </a:solidFill>
                <a:latin typeface="Myriad Pro"/>
                <a:ea typeface="Gulim" pitchFamily="34" charset="-127"/>
              </a:rPr>
              <a:t>Major </a:t>
            </a:r>
            <a:r>
              <a:rPr lang="en-US" altLang="ko-KR" sz="3200" dirty="0" smtClean="0">
                <a:solidFill>
                  <a:schemeClr val="accent6">
                    <a:lumMod val="75000"/>
                  </a:schemeClr>
                </a:solidFill>
                <a:latin typeface="Myriad Pro"/>
                <a:ea typeface="Gulim" pitchFamily="34" charset="-127"/>
              </a:rPr>
              <a:t>Activities</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518812"/>
            <a:ext cx="7848600" cy="48819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marL="0" indent="0">
              <a:buNone/>
              <a:defRPr/>
            </a:pPr>
            <a:endParaRPr lang="en-GB" altLang="ko-KR" sz="2600" b="1"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3 trainers were selected for training workshops</a:t>
            </a:r>
            <a:endParaRPr lang="en-GB" altLang="ko-KR" sz="2400" dirty="0" smtClean="0">
              <a:solidFill>
                <a:schemeClr val="accent6">
                  <a:lumMod val="75000"/>
                </a:schemeClr>
              </a:solidFill>
              <a:latin typeface="Myriad Pro"/>
              <a:ea typeface="Gulim" pitchFamily="34" charset="-127"/>
            </a:endParaRPr>
          </a:p>
          <a:p>
            <a:pPr marL="457200" lvl="1" indent="0">
              <a:buFontTx/>
              <a:buNone/>
              <a:defRPr/>
            </a:pPr>
            <a:r>
              <a:rPr lang="en-GB" altLang="ko-KR" sz="2200" dirty="0">
                <a:solidFill>
                  <a:schemeClr val="accent6">
                    <a:lumMod val="75000"/>
                  </a:schemeClr>
                </a:solidFill>
                <a:latin typeface="Myriad Pro"/>
                <a:ea typeface="Gulim" pitchFamily="34" charset="-127"/>
              </a:rPr>
              <a:t>	</a:t>
            </a:r>
            <a:r>
              <a:rPr lang="en-GB" altLang="ko-KR" sz="2200" dirty="0" smtClean="0">
                <a:solidFill>
                  <a:schemeClr val="accent6">
                    <a:lumMod val="75000"/>
                  </a:schemeClr>
                </a:solidFill>
                <a:latin typeface="Myriad Pro"/>
                <a:ea typeface="Gulim" pitchFamily="34" charset="-127"/>
              </a:rPr>
              <a:t>January</a:t>
            </a:r>
            <a:r>
              <a:rPr lang="en-GB" altLang="ko-KR" sz="2000" dirty="0" smtClean="0">
                <a:solidFill>
                  <a:schemeClr val="accent6">
                    <a:lumMod val="75000"/>
                  </a:schemeClr>
                </a:solidFill>
                <a:latin typeface="Myriad Pro"/>
                <a:ea typeface="Gulim" pitchFamily="34" charset="-127"/>
              </a:rPr>
              <a:t> 2013</a:t>
            </a:r>
          </a:p>
          <a:p>
            <a:pPr marL="457200" lvl="1" indent="0">
              <a:buFontTx/>
              <a:buNone/>
              <a:defRPr/>
            </a:pPr>
            <a:endParaRPr lang="en-GB" altLang="ko-KR" sz="20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Preparation completed for the Training</a:t>
            </a:r>
          </a:p>
          <a:p>
            <a:pPr marL="914400" lvl="2" indent="0">
              <a:buNone/>
              <a:defRPr/>
            </a:pPr>
            <a:r>
              <a:rPr lang="en-GB" altLang="ko-KR" sz="2000" dirty="0" smtClean="0">
                <a:solidFill>
                  <a:schemeClr val="accent6">
                    <a:lumMod val="75000"/>
                  </a:schemeClr>
                </a:solidFill>
                <a:latin typeface="Myriad Pro"/>
                <a:ea typeface="Gulim" pitchFamily="34" charset="-127"/>
              </a:rPr>
              <a:t>January – February 2014	</a:t>
            </a:r>
            <a:r>
              <a:rPr lang="en-GB" altLang="ko-KR" sz="2000" dirty="0">
                <a:solidFill>
                  <a:schemeClr val="accent6">
                    <a:lumMod val="75000"/>
                  </a:schemeClr>
                </a:solidFill>
                <a:latin typeface="Myriad Pro"/>
                <a:ea typeface="Gulim" pitchFamily="34" charset="-127"/>
              </a:rPr>
              <a:t>(Government </a:t>
            </a:r>
            <a:r>
              <a:rPr lang="en-GB" altLang="ko-KR" sz="2000" dirty="0" smtClean="0">
                <a:solidFill>
                  <a:schemeClr val="accent6">
                    <a:lumMod val="75000"/>
                  </a:schemeClr>
                </a:solidFill>
                <a:latin typeface="Myriad Pro"/>
                <a:ea typeface="Gulim" pitchFamily="34" charset="-127"/>
              </a:rPr>
              <a:t>in-kind contribution)</a:t>
            </a:r>
            <a:endParaRPr lang="en-US" altLang="ko-KR" sz="2000" dirty="0">
              <a:ea typeface="Gulim" pitchFamily="34" charset="-127"/>
            </a:endParaRPr>
          </a:p>
          <a:p>
            <a:pPr marL="914400" lvl="2" indent="0">
              <a:buNone/>
              <a:defRPr/>
            </a:pPr>
            <a:endParaRPr lang="en-GB" altLang="ko-KR" sz="20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Organized Trainers’ mission visit and trainings in Ethiopia and Guinea</a:t>
            </a:r>
          </a:p>
          <a:p>
            <a:pPr marL="914400" lvl="2" indent="0">
              <a:buNone/>
              <a:defRPr/>
            </a:pPr>
            <a:r>
              <a:rPr lang="en-GB" altLang="ko-KR" sz="2000" dirty="0" smtClean="0">
                <a:solidFill>
                  <a:schemeClr val="accent6">
                    <a:lumMod val="75000"/>
                  </a:schemeClr>
                </a:solidFill>
                <a:latin typeface="Myriad Pro"/>
                <a:ea typeface="Gulim" pitchFamily="34" charset="-127"/>
              </a:rPr>
              <a:t>Mission travel</a:t>
            </a:r>
            <a:r>
              <a:rPr lang="en-GB" altLang="ko-KR" sz="20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5-27 March</a:t>
            </a:r>
            <a:r>
              <a:rPr lang="en-GB" altLang="ko-KR" sz="20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2014 (Supported by PGTF </a:t>
            </a:r>
            <a:r>
              <a:rPr lang="en-GB" altLang="ko-KR" sz="2000" dirty="0">
                <a:solidFill>
                  <a:schemeClr val="accent6">
                    <a:lumMod val="75000"/>
                  </a:schemeClr>
                </a:solidFill>
                <a:latin typeface="Myriad Pro"/>
                <a:ea typeface="Gulim" pitchFamily="34" charset="-127"/>
              </a:rPr>
              <a:t>Inputs)</a:t>
            </a:r>
            <a:endParaRPr lang="en-US" sz="2000" dirty="0"/>
          </a:p>
          <a:p>
            <a:pPr marL="914400" lvl="2" indent="0">
              <a:buFontTx/>
              <a:buNone/>
              <a:defRPr/>
            </a:pPr>
            <a:r>
              <a:rPr lang="en-GB" altLang="ko-KR" sz="2000" dirty="0" smtClean="0">
                <a:solidFill>
                  <a:schemeClr val="accent6">
                    <a:lumMod val="75000"/>
                  </a:schemeClr>
                </a:solidFill>
                <a:latin typeface="Myriad Pro"/>
                <a:ea typeface="Gulim" pitchFamily="34" charset="-127"/>
              </a:rPr>
              <a:t>Total 35 persons were trained in 2 training workshops;</a:t>
            </a:r>
          </a:p>
          <a:p>
            <a:pPr marL="914400" lvl="2" indent="0">
              <a:buFontTx/>
              <a:buNone/>
              <a:defRPr/>
            </a:pPr>
            <a:r>
              <a:rPr lang="en-GB" altLang="ko-KR" sz="2000" dirty="0" smtClean="0">
                <a:solidFill>
                  <a:schemeClr val="accent6">
                    <a:lumMod val="75000"/>
                  </a:schemeClr>
                </a:solidFill>
                <a:latin typeface="Myriad Pro"/>
                <a:ea typeface="Gulim" pitchFamily="34" charset="-127"/>
              </a:rPr>
              <a:t>	12 from Ethiopia</a:t>
            </a:r>
          </a:p>
          <a:p>
            <a:pPr marL="914400" lvl="2" indent="0">
              <a:buFontTx/>
              <a:buNone/>
              <a:defRPr/>
            </a:pPr>
            <a:r>
              <a:rPr lang="en-GB" altLang="ko-KR" sz="2000" dirty="0" smtClean="0">
                <a:solidFill>
                  <a:schemeClr val="accent6">
                    <a:lumMod val="75000"/>
                  </a:schemeClr>
                </a:solidFill>
                <a:latin typeface="Myriad Pro"/>
                <a:ea typeface="Gulim" pitchFamily="34" charset="-127"/>
              </a:rPr>
              <a:t>	1 from Tanzania</a:t>
            </a:r>
          </a:p>
          <a:p>
            <a:pPr marL="914400" lvl="2" indent="0">
              <a:buFontTx/>
              <a:buNone/>
              <a:defRPr/>
            </a:pPr>
            <a:r>
              <a:rPr lang="en-GB" altLang="ko-KR" sz="20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1 from Rwanda</a:t>
            </a:r>
          </a:p>
          <a:p>
            <a:pPr marL="914400" lvl="2" indent="0">
              <a:buFontTx/>
              <a:buNone/>
              <a:defRPr/>
            </a:pPr>
            <a:r>
              <a:rPr lang="en-GB" altLang="ko-KR" sz="2000" dirty="0" smtClean="0">
                <a:solidFill>
                  <a:schemeClr val="accent6">
                    <a:lumMod val="75000"/>
                  </a:schemeClr>
                </a:solidFill>
                <a:latin typeface="Myriad Pro"/>
                <a:ea typeface="Gulim" pitchFamily="34" charset="-127"/>
              </a:rPr>
              <a:t>	21 from Guinea 	</a:t>
            </a:r>
            <a:r>
              <a:rPr lang="en-GB" altLang="ko-KR" sz="2000" b="1" dirty="0" smtClean="0">
                <a:solidFill>
                  <a:schemeClr val="accent6">
                    <a:lumMod val="75000"/>
                  </a:schemeClr>
                </a:solidFill>
                <a:latin typeface="Myriad Pro"/>
                <a:ea typeface="Gulim" pitchFamily="34" charset="-127"/>
              </a:rPr>
              <a:t>   Total: 35 persons trained</a:t>
            </a:r>
            <a:r>
              <a:rPr lang="en-GB" altLang="ko-KR" sz="2000" dirty="0" smtClean="0">
                <a:solidFill>
                  <a:schemeClr val="accent6">
                    <a:lumMod val="75000"/>
                  </a:schemeClr>
                </a:solidFill>
                <a:latin typeface="Myriad Pro"/>
                <a:ea typeface="Gulim" pitchFamily="34" charset="-127"/>
              </a:rPr>
              <a:t>	</a:t>
            </a:r>
          </a:p>
          <a:p>
            <a:pPr marL="0" indent="0">
              <a:buNone/>
              <a:defRPr/>
            </a:pPr>
            <a:endParaRPr lang="en-GB" altLang="ko-KR" sz="2000" dirty="0" smtClean="0">
              <a:solidFill>
                <a:schemeClr val="accent6">
                  <a:lumMod val="75000"/>
                </a:schemeClr>
              </a:solidFill>
              <a:latin typeface="Myriad Pro"/>
              <a:ea typeface="Gulim" pitchFamily="34" charset="-127"/>
            </a:endParaRPr>
          </a:p>
        </p:txBody>
      </p:sp>
      <p:sp>
        <p:nvSpPr>
          <p:cNvPr id="7173"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076">
                                            <p:txEl>
                                              <p:pRg st="1" end="1"/>
                                            </p:txEl>
                                          </p:spTgt>
                                        </p:tgtEl>
                                        <p:attrNameLst>
                                          <p:attrName>style.visibility</p:attrName>
                                        </p:attrNameLst>
                                      </p:cBhvr>
                                      <p:to>
                                        <p:strVal val="visible"/>
                                      </p:to>
                                    </p:set>
                                    <p:anim calcmode="lin" valueType="num">
                                      <p:cBhvr additive="base">
                                        <p:cTn id="15"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6">
                                            <p:txEl>
                                              <p:pRg st="2" end="2"/>
                                            </p:txEl>
                                          </p:spTgt>
                                        </p:tgtEl>
                                        <p:attrNameLst>
                                          <p:attrName>style.visibility</p:attrName>
                                        </p:attrNameLst>
                                      </p:cBhvr>
                                      <p:to>
                                        <p:strVal val="visible"/>
                                      </p:to>
                                    </p:set>
                                    <p:anim calcmode="lin" valueType="num">
                                      <p:cBhvr>
                                        <p:cTn id="21" dur="5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7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076">
                                            <p:txEl>
                                              <p:pRg st="4" end="4"/>
                                            </p:txEl>
                                          </p:spTgt>
                                        </p:tgtEl>
                                        <p:attrNameLst>
                                          <p:attrName>style.visibility</p:attrName>
                                        </p:attrNameLst>
                                      </p:cBhvr>
                                      <p:to>
                                        <p:strVal val="visible"/>
                                      </p:to>
                                    </p:set>
                                    <p:anim calcmode="lin" valueType="num">
                                      <p:cBhvr additive="base">
                                        <p:cTn id="28" dur="500" fill="hold"/>
                                        <p:tgtEl>
                                          <p:spTgt spid="3076">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07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076">
                                            <p:txEl>
                                              <p:pRg st="5" end="5"/>
                                            </p:txEl>
                                          </p:spTgt>
                                        </p:tgtEl>
                                        <p:attrNameLst>
                                          <p:attrName>style.visibility</p:attrName>
                                        </p:attrNameLst>
                                      </p:cBhvr>
                                      <p:to>
                                        <p:strVal val="visible"/>
                                      </p:to>
                                    </p:set>
                                    <p:anim calcmode="lin" valueType="num">
                                      <p:cBhvr>
                                        <p:cTn id="34" dur="500" fill="hold"/>
                                        <p:tgtEl>
                                          <p:spTgt spid="3076">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076">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07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076">
                                            <p:txEl>
                                              <p:pRg st="7" end="7"/>
                                            </p:txEl>
                                          </p:spTgt>
                                        </p:tgtEl>
                                        <p:attrNameLst>
                                          <p:attrName>style.visibility</p:attrName>
                                        </p:attrNameLst>
                                      </p:cBhvr>
                                      <p:to>
                                        <p:strVal val="visible"/>
                                      </p:to>
                                    </p:set>
                                    <p:anim calcmode="lin" valueType="num">
                                      <p:cBhvr additive="base">
                                        <p:cTn id="41" dur="500" fill="hold"/>
                                        <p:tgtEl>
                                          <p:spTgt spid="307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07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076">
                                            <p:txEl>
                                              <p:pRg st="8" end="8"/>
                                            </p:txEl>
                                          </p:spTgt>
                                        </p:tgtEl>
                                        <p:attrNameLst>
                                          <p:attrName>style.visibility</p:attrName>
                                        </p:attrNameLst>
                                      </p:cBhvr>
                                      <p:to>
                                        <p:strVal val="visible"/>
                                      </p:to>
                                    </p:set>
                                    <p:anim calcmode="lin" valueType="num">
                                      <p:cBhvr>
                                        <p:cTn id="47" dur="500" fill="hold"/>
                                        <p:tgtEl>
                                          <p:spTgt spid="3076">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076">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076">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3076">
                                            <p:txEl>
                                              <p:pRg st="9" end="9"/>
                                            </p:txEl>
                                          </p:spTgt>
                                        </p:tgtEl>
                                        <p:attrNameLst>
                                          <p:attrName>style.visibility</p:attrName>
                                        </p:attrNameLst>
                                      </p:cBhvr>
                                      <p:to>
                                        <p:strVal val="visible"/>
                                      </p:to>
                                    </p:set>
                                    <p:anim calcmode="lin" valueType="num">
                                      <p:cBhvr>
                                        <p:cTn id="54" dur="500" fill="hold"/>
                                        <p:tgtEl>
                                          <p:spTgt spid="3076">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076">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076">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076">
                                            <p:txEl>
                                              <p:pRg st="10" end="10"/>
                                            </p:txEl>
                                          </p:spTgt>
                                        </p:tgtEl>
                                        <p:attrNameLst>
                                          <p:attrName>style.visibility</p:attrName>
                                        </p:attrNameLst>
                                      </p:cBhvr>
                                      <p:to>
                                        <p:strVal val="visible"/>
                                      </p:to>
                                    </p:set>
                                    <p:anim calcmode="lin" valueType="num">
                                      <p:cBhvr>
                                        <p:cTn id="61" dur="500" fill="hold"/>
                                        <p:tgtEl>
                                          <p:spTgt spid="3076">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3076">
                                            <p:txEl>
                                              <p:pRg st="10" end="10"/>
                                            </p:txEl>
                                          </p:spTgt>
                                        </p:tgtEl>
                                        <p:attrNameLst>
                                          <p:attrName>ppt_h</p:attrName>
                                        </p:attrNameLst>
                                      </p:cBhvr>
                                      <p:tavLst>
                                        <p:tav tm="0">
                                          <p:val>
                                            <p:fltVal val="0"/>
                                          </p:val>
                                        </p:tav>
                                        <p:tav tm="100000">
                                          <p:val>
                                            <p:strVal val="#ppt_h"/>
                                          </p:val>
                                        </p:tav>
                                      </p:tavLst>
                                    </p:anim>
                                    <p:animEffect transition="in" filter="fade">
                                      <p:cBhvr>
                                        <p:cTn id="63" dur="500"/>
                                        <p:tgtEl>
                                          <p:spTgt spid="3076">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3076">
                                            <p:txEl>
                                              <p:pRg st="11" end="11"/>
                                            </p:txEl>
                                          </p:spTgt>
                                        </p:tgtEl>
                                        <p:attrNameLst>
                                          <p:attrName>style.visibility</p:attrName>
                                        </p:attrNameLst>
                                      </p:cBhvr>
                                      <p:to>
                                        <p:strVal val="visible"/>
                                      </p:to>
                                    </p:set>
                                    <p:anim calcmode="lin" valueType="num">
                                      <p:cBhvr>
                                        <p:cTn id="68" dur="500" fill="hold"/>
                                        <p:tgtEl>
                                          <p:spTgt spid="3076">
                                            <p:txEl>
                                              <p:pRg st="11" end="11"/>
                                            </p:txEl>
                                          </p:spTgt>
                                        </p:tgtEl>
                                        <p:attrNameLst>
                                          <p:attrName>ppt_w</p:attrName>
                                        </p:attrNameLst>
                                      </p:cBhvr>
                                      <p:tavLst>
                                        <p:tav tm="0">
                                          <p:val>
                                            <p:fltVal val="0"/>
                                          </p:val>
                                        </p:tav>
                                        <p:tav tm="100000">
                                          <p:val>
                                            <p:strVal val="#ppt_w"/>
                                          </p:val>
                                        </p:tav>
                                      </p:tavLst>
                                    </p:anim>
                                    <p:anim calcmode="lin" valueType="num">
                                      <p:cBhvr>
                                        <p:cTn id="69" dur="500" fill="hold"/>
                                        <p:tgtEl>
                                          <p:spTgt spid="3076">
                                            <p:txEl>
                                              <p:pRg st="11" end="11"/>
                                            </p:txEl>
                                          </p:spTgt>
                                        </p:tgtEl>
                                        <p:attrNameLst>
                                          <p:attrName>ppt_h</p:attrName>
                                        </p:attrNameLst>
                                      </p:cBhvr>
                                      <p:tavLst>
                                        <p:tav tm="0">
                                          <p:val>
                                            <p:fltVal val="0"/>
                                          </p:val>
                                        </p:tav>
                                        <p:tav tm="100000">
                                          <p:val>
                                            <p:strVal val="#ppt_h"/>
                                          </p:val>
                                        </p:tav>
                                      </p:tavLst>
                                    </p:anim>
                                    <p:animEffect transition="in" filter="fade">
                                      <p:cBhvr>
                                        <p:cTn id="70" dur="500"/>
                                        <p:tgtEl>
                                          <p:spTgt spid="3076">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3076">
                                            <p:txEl>
                                              <p:pRg st="12" end="12"/>
                                            </p:txEl>
                                          </p:spTgt>
                                        </p:tgtEl>
                                        <p:attrNameLst>
                                          <p:attrName>style.visibility</p:attrName>
                                        </p:attrNameLst>
                                      </p:cBhvr>
                                      <p:to>
                                        <p:strVal val="visible"/>
                                      </p:to>
                                    </p:set>
                                    <p:anim calcmode="lin" valueType="num">
                                      <p:cBhvr>
                                        <p:cTn id="75" dur="500" fill="hold"/>
                                        <p:tgtEl>
                                          <p:spTgt spid="3076">
                                            <p:txEl>
                                              <p:pRg st="12" end="12"/>
                                            </p:txEl>
                                          </p:spTgt>
                                        </p:tgtEl>
                                        <p:attrNameLst>
                                          <p:attrName>ppt_w</p:attrName>
                                        </p:attrNameLst>
                                      </p:cBhvr>
                                      <p:tavLst>
                                        <p:tav tm="0">
                                          <p:val>
                                            <p:fltVal val="0"/>
                                          </p:val>
                                        </p:tav>
                                        <p:tav tm="100000">
                                          <p:val>
                                            <p:strVal val="#ppt_w"/>
                                          </p:val>
                                        </p:tav>
                                      </p:tavLst>
                                    </p:anim>
                                    <p:anim calcmode="lin" valueType="num">
                                      <p:cBhvr>
                                        <p:cTn id="76" dur="500" fill="hold"/>
                                        <p:tgtEl>
                                          <p:spTgt spid="3076">
                                            <p:txEl>
                                              <p:pRg st="12" end="12"/>
                                            </p:txEl>
                                          </p:spTgt>
                                        </p:tgtEl>
                                        <p:attrNameLst>
                                          <p:attrName>ppt_h</p:attrName>
                                        </p:attrNameLst>
                                      </p:cBhvr>
                                      <p:tavLst>
                                        <p:tav tm="0">
                                          <p:val>
                                            <p:fltVal val="0"/>
                                          </p:val>
                                        </p:tav>
                                        <p:tav tm="100000">
                                          <p:val>
                                            <p:strVal val="#ppt_h"/>
                                          </p:val>
                                        </p:tav>
                                      </p:tavLst>
                                    </p:anim>
                                    <p:animEffect transition="in" filter="fade">
                                      <p:cBhvr>
                                        <p:cTn id="77" dur="500"/>
                                        <p:tgtEl>
                                          <p:spTgt spid="3076">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3076">
                                            <p:txEl>
                                              <p:pRg st="13" end="13"/>
                                            </p:txEl>
                                          </p:spTgt>
                                        </p:tgtEl>
                                        <p:attrNameLst>
                                          <p:attrName>style.visibility</p:attrName>
                                        </p:attrNameLst>
                                      </p:cBhvr>
                                      <p:to>
                                        <p:strVal val="visible"/>
                                      </p:to>
                                    </p:set>
                                    <p:anim calcmode="lin" valueType="num">
                                      <p:cBhvr>
                                        <p:cTn id="82" dur="500" fill="hold"/>
                                        <p:tgtEl>
                                          <p:spTgt spid="3076">
                                            <p:txEl>
                                              <p:pRg st="13" end="13"/>
                                            </p:txEl>
                                          </p:spTgt>
                                        </p:tgtEl>
                                        <p:attrNameLst>
                                          <p:attrName>ppt_w</p:attrName>
                                        </p:attrNameLst>
                                      </p:cBhvr>
                                      <p:tavLst>
                                        <p:tav tm="0">
                                          <p:val>
                                            <p:fltVal val="0"/>
                                          </p:val>
                                        </p:tav>
                                        <p:tav tm="100000">
                                          <p:val>
                                            <p:strVal val="#ppt_w"/>
                                          </p:val>
                                        </p:tav>
                                      </p:tavLst>
                                    </p:anim>
                                    <p:anim calcmode="lin" valueType="num">
                                      <p:cBhvr>
                                        <p:cTn id="83" dur="500" fill="hold"/>
                                        <p:tgtEl>
                                          <p:spTgt spid="3076">
                                            <p:txEl>
                                              <p:pRg st="13" end="13"/>
                                            </p:txEl>
                                          </p:spTgt>
                                        </p:tgtEl>
                                        <p:attrNameLst>
                                          <p:attrName>ppt_h</p:attrName>
                                        </p:attrNameLst>
                                      </p:cBhvr>
                                      <p:tavLst>
                                        <p:tav tm="0">
                                          <p:val>
                                            <p:fltVal val="0"/>
                                          </p:val>
                                        </p:tav>
                                        <p:tav tm="100000">
                                          <p:val>
                                            <p:strVal val="#ppt_h"/>
                                          </p:val>
                                        </p:tav>
                                      </p:tavLst>
                                    </p:anim>
                                    <p:animEffect transition="in" filter="fade">
                                      <p:cBhvr>
                                        <p:cTn id="84" dur="500"/>
                                        <p:tgtEl>
                                          <p:spTgt spid="307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Achievements</a:t>
            </a:r>
            <a:endParaRPr lang="ko-KR" altLang="en-US" sz="20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600200"/>
            <a:ext cx="7848600" cy="464819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Helped improve human resource </a:t>
            </a:r>
            <a:r>
              <a:rPr lang="en-GB" altLang="ko-KR" sz="2600" dirty="0">
                <a:solidFill>
                  <a:schemeClr val="accent6">
                    <a:lumMod val="75000"/>
                  </a:schemeClr>
                </a:solidFill>
                <a:latin typeface="Myriad Pro"/>
                <a:ea typeface="Gulim" pitchFamily="34" charset="-127"/>
              </a:rPr>
              <a:t>capacities in efficient use of maize genetic </a:t>
            </a:r>
            <a:r>
              <a:rPr lang="en-GB" altLang="ko-KR" sz="2600" dirty="0" smtClean="0">
                <a:solidFill>
                  <a:schemeClr val="accent6">
                    <a:lumMod val="75000"/>
                  </a:schemeClr>
                </a:solidFill>
                <a:latin typeface="Myriad Pro"/>
                <a:ea typeface="Gulim" pitchFamily="34" charset="-127"/>
              </a:rPr>
              <a:t>recourses in beneficiary countries</a:t>
            </a:r>
            <a:endParaRPr lang="en-GB" altLang="ko-KR" sz="26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Increased awareness </a:t>
            </a:r>
            <a:r>
              <a:rPr lang="en-GB" altLang="ko-KR" sz="2600" dirty="0">
                <a:solidFill>
                  <a:schemeClr val="accent6">
                    <a:lumMod val="75000"/>
                  </a:schemeClr>
                </a:solidFill>
                <a:latin typeface="Myriad Pro"/>
                <a:ea typeface="Gulim" pitchFamily="34" charset="-127"/>
              </a:rPr>
              <a:t>and </a:t>
            </a:r>
            <a:r>
              <a:rPr lang="en-GB" altLang="ko-KR" sz="2600" dirty="0" smtClean="0">
                <a:solidFill>
                  <a:schemeClr val="accent6">
                    <a:lumMod val="75000"/>
                  </a:schemeClr>
                </a:solidFill>
                <a:latin typeface="Myriad Pro"/>
                <a:ea typeface="Gulim" pitchFamily="34" charset="-127"/>
              </a:rPr>
              <a:t>knowledge </a:t>
            </a:r>
            <a:r>
              <a:rPr lang="en-GB" altLang="ko-KR" sz="2600" dirty="0">
                <a:solidFill>
                  <a:schemeClr val="accent6">
                    <a:lumMod val="75000"/>
                  </a:schemeClr>
                </a:solidFill>
                <a:latin typeface="Myriad Pro"/>
                <a:ea typeface="Gulim" pitchFamily="34" charset="-127"/>
              </a:rPr>
              <a:t>in maize </a:t>
            </a:r>
            <a:r>
              <a:rPr lang="en-GB" altLang="ko-KR" sz="2600" dirty="0" smtClean="0">
                <a:solidFill>
                  <a:schemeClr val="accent6">
                    <a:lumMod val="75000"/>
                  </a:schemeClr>
                </a:solidFill>
                <a:latin typeface="Myriad Pro"/>
                <a:ea typeface="Gulim" pitchFamily="34" charset="-127"/>
              </a:rPr>
              <a:t>research among training participants</a:t>
            </a:r>
            <a:endParaRPr lang="en-GB" altLang="ko-KR" sz="26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Contributed </a:t>
            </a:r>
            <a:r>
              <a:rPr lang="en-GB" altLang="ko-KR" sz="2600" dirty="0">
                <a:solidFill>
                  <a:schemeClr val="accent6">
                    <a:lumMod val="75000"/>
                  </a:schemeClr>
                </a:solidFill>
                <a:latin typeface="Myriad Pro"/>
                <a:ea typeface="Gulim" pitchFamily="34" charset="-127"/>
              </a:rPr>
              <a:t>to improvement of food </a:t>
            </a:r>
            <a:r>
              <a:rPr lang="en-GB" altLang="ko-KR" sz="2600" dirty="0" smtClean="0">
                <a:solidFill>
                  <a:schemeClr val="accent6">
                    <a:lumMod val="75000"/>
                  </a:schemeClr>
                </a:solidFill>
                <a:latin typeface="Myriad Pro"/>
                <a:ea typeface="Gulim" pitchFamily="34" charset="-127"/>
              </a:rPr>
              <a:t>security measures in beneficiary countries</a:t>
            </a:r>
            <a:endParaRPr lang="en-GB" altLang="ko-KR" sz="26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Enhanced </a:t>
            </a:r>
            <a:r>
              <a:rPr lang="en-GB" altLang="ko-KR" sz="2600" dirty="0">
                <a:solidFill>
                  <a:schemeClr val="accent6">
                    <a:lumMod val="75000"/>
                  </a:schemeClr>
                </a:solidFill>
                <a:latin typeface="Myriad Pro"/>
                <a:ea typeface="Gulim" pitchFamily="34" charset="-127"/>
              </a:rPr>
              <a:t>South-South </a:t>
            </a:r>
            <a:r>
              <a:rPr lang="en-GB" altLang="ko-KR" sz="2600" dirty="0" smtClean="0">
                <a:solidFill>
                  <a:schemeClr val="accent6">
                    <a:lumMod val="75000"/>
                  </a:schemeClr>
                </a:solidFill>
                <a:latin typeface="Myriad Pro"/>
                <a:ea typeface="Gulim" pitchFamily="34" charset="-127"/>
              </a:rPr>
              <a:t>Cooperation in the area of research, </a:t>
            </a:r>
            <a:r>
              <a:rPr lang="en-GB" altLang="ko-KR" sz="2600" dirty="0">
                <a:solidFill>
                  <a:schemeClr val="accent6">
                    <a:lumMod val="75000"/>
                  </a:schemeClr>
                </a:solidFill>
                <a:latin typeface="Myriad Pro"/>
                <a:ea typeface="Gulim" pitchFamily="34" charset="-127"/>
              </a:rPr>
              <a:t>science and </a:t>
            </a:r>
            <a:r>
              <a:rPr lang="en-GB" altLang="ko-KR" sz="2600" dirty="0" smtClean="0">
                <a:solidFill>
                  <a:schemeClr val="accent6">
                    <a:lumMod val="75000"/>
                  </a:schemeClr>
                </a:solidFill>
                <a:latin typeface="Myriad Pro"/>
                <a:ea typeface="Gulim" pitchFamily="34" charset="-127"/>
              </a:rPr>
              <a:t>technology related to food security</a:t>
            </a:r>
            <a:endParaRPr lang="en-GB" altLang="ko-KR" sz="2600" dirty="0">
              <a:solidFill>
                <a:schemeClr val="accent6">
                  <a:lumMod val="75000"/>
                </a:schemeClr>
              </a:solidFill>
              <a:latin typeface="Myriad Pro"/>
              <a:ea typeface="Gulim" pitchFamily="34" charset="-127"/>
            </a:endParaRPr>
          </a:p>
        </p:txBody>
      </p:sp>
      <p:sp>
        <p:nvSpPr>
          <p:cNvPr id="6149"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extLst>
      <p:ext uri="{BB962C8B-B14F-4D97-AF65-F5344CB8AC3E}">
        <p14:creationId xmlns:p14="http://schemas.microsoft.com/office/powerpoint/2010/main" val="3489143540"/>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additive="base">
                                        <p:cTn id="15" dur="500" fill="hold"/>
                                        <p:tgtEl>
                                          <p:spTgt spid="307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additive="base">
                                        <p:cTn id="21" dur="500" fill="hold"/>
                                        <p:tgtEl>
                                          <p:spTgt spid="3076">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additive="base">
                                        <p:cTn id="27" dur="500" fill="hold"/>
                                        <p:tgtEl>
                                          <p:spTgt spid="3076">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0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additive="base">
                                        <p:cTn id="33" dur="500" fill="hold"/>
                                        <p:tgtEl>
                                          <p:spTgt spid="3076">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7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ko-KR" sz="3600" dirty="0" smtClean="0">
                <a:solidFill>
                  <a:schemeClr val="accent6">
                    <a:lumMod val="75000"/>
                  </a:schemeClr>
                </a:solidFill>
                <a:latin typeface="Myriad Pro"/>
                <a:ea typeface="Gulim" pitchFamily="34" charset="-127"/>
              </a:rPr>
              <a:t>Challenges / Lessons learnt</a:t>
            </a:r>
            <a:endParaRPr lang="en-US" sz="3600" dirty="0"/>
          </a:p>
        </p:txBody>
      </p:sp>
      <p:sp>
        <p:nvSpPr>
          <p:cNvPr id="3" name="Content Placeholder 2"/>
          <p:cNvSpPr>
            <a:spLocks noGrp="1"/>
          </p:cNvSpPr>
          <p:nvPr>
            <p:ph idx="1"/>
          </p:nvPr>
        </p:nvSpPr>
        <p:spPr/>
        <p:txBody>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Shortage of time to prepare for </a:t>
            </a:r>
            <a:r>
              <a:rPr lang="en-GB" altLang="ko-KR" sz="2600" dirty="0">
                <a:solidFill>
                  <a:schemeClr val="accent6">
                    <a:lumMod val="75000"/>
                  </a:schemeClr>
                </a:solidFill>
                <a:latin typeface="Myriad Pro"/>
                <a:ea typeface="Gulim" pitchFamily="34" charset="-127"/>
              </a:rPr>
              <a:t>the Training</a:t>
            </a:r>
          </a:p>
          <a:p>
            <a:pPr marL="914400" lvl="2" indent="0">
              <a:buNone/>
              <a:defRPr/>
            </a:pPr>
            <a:r>
              <a:rPr lang="en-GB" altLang="ko-KR" sz="2000" dirty="0">
                <a:solidFill>
                  <a:schemeClr val="accent6">
                    <a:lumMod val="75000"/>
                  </a:schemeClr>
                </a:solidFill>
                <a:latin typeface="Myriad Pro"/>
                <a:ea typeface="Gulim" pitchFamily="34" charset="-127"/>
              </a:rPr>
              <a:t>January – February </a:t>
            </a:r>
            <a:r>
              <a:rPr lang="en-GB" altLang="ko-KR" sz="2000" dirty="0" smtClean="0">
                <a:solidFill>
                  <a:schemeClr val="accent6">
                    <a:lumMod val="75000"/>
                  </a:schemeClr>
                </a:solidFill>
                <a:latin typeface="Myriad Pro"/>
                <a:ea typeface="Gulim" pitchFamily="34" charset="-127"/>
              </a:rPr>
              <a:t>2014 (Original Plan: 3 months)</a:t>
            </a:r>
            <a:endParaRPr lang="en-US" altLang="ko-KR" sz="2000" dirty="0">
              <a:ea typeface="Gulim" pitchFamily="34" charset="-127"/>
            </a:endParaRPr>
          </a:p>
          <a:p>
            <a:pPr marL="914400" lvl="2" indent="0">
              <a:buNone/>
              <a:defRPr/>
            </a:pPr>
            <a:endParaRPr lang="en-GB" altLang="ko-KR" sz="20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Unexpected request </a:t>
            </a:r>
            <a:r>
              <a:rPr lang="en-GB" altLang="ko-KR" sz="2600" dirty="0">
                <a:solidFill>
                  <a:schemeClr val="accent6">
                    <a:lumMod val="75000"/>
                  </a:schemeClr>
                </a:solidFill>
                <a:latin typeface="Myriad Pro"/>
                <a:ea typeface="Gulim" pitchFamily="34" charset="-127"/>
              </a:rPr>
              <a:t>t</a:t>
            </a:r>
            <a:r>
              <a:rPr lang="en-GB" altLang="ko-KR" sz="2600" dirty="0" smtClean="0">
                <a:solidFill>
                  <a:schemeClr val="accent6">
                    <a:lumMod val="75000"/>
                  </a:schemeClr>
                </a:solidFill>
                <a:latin typeface="Myriad Pro"/>
                <a:ea typeface="Gulim" pitchFamily="34" charset="-127"/>
              </a:rPr>
              <a:t>o </a:t>
            </a:r>
            <a:r>
              <a:rPr lang="en-GB" altLang="ko-KR" sz="2600" dirty="0" smtClean="0">
                <a:solidFill>
                  <a:schemeClr val="accent6">
                    <a:lumMod val="75000"/>
                  </a:schemeClr>
                </a:solidFill>
                <a:latin typeface="Myriad Pro"/>
                <a:ea typeface="Gulim" pitchFamily="34" charset="-127"/>
              </a:rPr>
              <a:t>prepone Trainers</a:t>
            </a:r>
            <a:r>
              <a:rPr lang="en-GB" altLang="ko-KR" sz="2600" dirty="0">
                <a:solidFill>
                  <a:schemeClr val="accent6">
                    <a:lumMod val="75000"/>
                  </a:schemeClr>
                </a:solidFill>
                <a:latin typeface="Myriad Pro"/>
                <a:ea typeface="Gulim" pitchFamily="34" charset="-127"/>
              </a:rPr>
              <a:t>’ mission </a:t>
            </a:r>
            <a:r>
              <a:rPr lang="en-GB" altLang="ko-KR" sz="2600" dirty="0" smtClean="0">
                <a:solidFill>
                  <a:schemeClr val="accent6">
                    <a:lumMod val="75000"/>
                  </a:schemeClr>
                </a:solidFill>
                <a:latin typeface="Myriad Pro"/>
                <a:ea typeface="Gulim" pitchFamily="34" charset="-127"/>
              </a:rPr>
              <a:t>travel and trainings</a:t>
            </a:r>
          </a:p>
          <a:p>
            <a:pPr marL="0" indent="0">
              <a:buNone/>
              <a:defRPr/>
            </a:pPr>
            <a:r>
              <a:rPr lang="en-GB" altLang="ko-KR" sz="26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Mission </a:t>
            </a:r>
            <a:r>
              <a:rPr lang="en-GB" altLang="ko-KR" sz="2000" dirty="0">
                <a:solidFill>
                  <a:schemeClr val="accent6">
                    <a:lumMod val="75000"/>
                  </a:schemeClr>
                </a:solidFill>
                <a:latin typeface="Myriad Pro"/>
                <a:ea typeface="Gulim" pitchFamily="34" charset="-127"/>
              </a:rPr>
              <a:t>travel:  5-27 March, 2014 </a:t>
            </a:r>
            <a:r>
              <a:rPr lang="en-GB" altLang="ko-KR" sz="2000" dirty="0" smtClean="0">
                <a:solidFill>
                  <a:schemeClr val="accent6">
                    <a:lumMod val="75000"/>
                  </a:schemeClr>
                </a:solidFill>
                <a:latin typeface="Myriad Pro"/>
                <a:ea typeface="Gulim" pitchFamily="34" charset="-127"/>
              </a:rPr>
              <a:t>(Original Plan: April 2014)</a:t>
            </a:r>
            <a:endParaRPr lang="en-US" sz="2000" dirty="0"/>
          </a:p>
        </p:txBody>
      </p:sp>
      <p:sp>
        <p:nvSpPr>
          <p:cNvPr id="4"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367729"/>
      </p:ext>
    </p:extLst>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Recommendations</a:t>
            </a:r>
            <a:endParaRPr lang="ko-KR" altLang="en-US" sz="20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600200"/>
            <a:ext cx="7848600" cy="464819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Seek areas to promote enhanced </a:t>
            </a:r>
            <a:r>
              <a:rPr lang="en-GB" altLang="ko-KR" sz="2600" dirty="0">
                <a:solidFill>
                  <a:schemeClr val="accent6">
                    <a:lumMod val="75000"/>
                  </a:schemeClr>
                </a:solidFill>
                <a:latin typeface="Myriad Pro"/>
                <a:ea typeface="Gulim" pitchFamily="34" charset="-127"/>
              </a:rPr>
              <a:t>South-South Cooperation in </a:t>
            </a:r>
            <a:r>
              <a:rPr lang="en-GB" altLang="ko-KR" sz="2600" dirty="0" smtClean="0">
                <a:solidFill>
                  <a:schemeClr val="accent6">
                    <a:lumMod val="75000"/>
                  </a:schemeClr>
                </a:solidFill>
                <a:latin typeface="Myriad Pro"/>
                <a:ea typeface="Gulim" pitchFamily="34" charset="-127"/>
              </a:rPr>
              <a:t>keeping with the national priority of the developing countries, preferably in agricultural research, science </a:t>
            </a:r>
            <a:r>
              <a:rPr lang="en-GB" altLang="ko-KR" sz="2600" dirty="0">
                <a:solidFill>
                  <a:schemeClr val="accent6">
                    <a:lumMod val="75000"/>
                  </a:schemeClr>
                </a:solidFill>
                <a:latin typeface="Myriad Pro"/>
                <a:ea typeface="Gulim" pitchFamily="34" charset="-127"/>
              </a:rPr>
              <a:t>and technology related to food security</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Ensure more efficient timeframe with a view to assurance of quality in project implementation</a:t>
            </a:r>
            <a:endParaRPr lang="en-GB" altLang="ko-KR" sz="2600" dirty="0">
              <a:solidFill>
                <a:schemeClr val="accent6">
                  <a:lumMod val="75000"/>
                </a:schemeClr>
              </a:solidFill>
              <a:latin typeface="Myriad Pro"/>
              <a:ea typeface="Gulim" pitchFamily="34" charset="-127"/>
            </a:endParaRPr>
          </a:p>
          <a:p>
            <a:pPr marL="0" indent="0">
              <a:buNone/>
              <a:defRPr/>
            </a:pPr>
            <a:endParaRPr lang="en-GB" altLang="ko-KR" sz="2600" dirty="0">
              <a:solidFill>
                <a:schemeClr val="accent6">
                  <a:lumMod val="75000"/>
                </a:schemeClr>
              </a:solidFill>
              <a:latin typeface="Myriad Pro"/>
              <a:ea typeface="Gulim" pitchFamily="34" charset="-127"/>
            </a:endParaRPr>
          </a:p>
        </p:txBody>
      </p:sp>
      <p:sp>
        <p:nvSpPr>
          <p:cNvPr id="6149"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extLst>
      <p:ext uri="{BB962C8B-B14F-4D97-AF65-F5344CB8AC3E}">
        <p14:creationId xmlns:p14="http://schemas.microsoft.com/office/powerpoint/2010/main" val="2700937465"/>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additive="base">
                                        <p:cTn id="15" dur="500" fill="hold"/>
                                        <p:tgtEl>
                                          <p:spTgt spid="307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additive="base">
                                        <p:cTn id="21" dur="500" fill="hold"/>
                                        <p:tgtEl>
                                          <p:spTgt spid="3076">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M&amp;E for Assurance  </a:t>
            </a:r>
            <a:endParaRPr lang="ko-KR" altLang="en-US" sz="3200" dirty="0" smtClean="0">
              <a:solidFill>
                <a:schemeClr val="accent6">
                  <a:lumMod val="75000"/>
                </a:schemeClr>
              </a:solidFill>
              <a:ea typeface="Gulim" pitchFamily="34" charset="-127"/>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5284263"/>
              </p:ext>
            </p:extLst>
          </p:nvPr>
        </p:nvGraphicFramePr>
        <p:xfrm>
          <a:off x="679450" y="1676400"/>
          <a:ext cx="7848599" cy="4680635"/>
        </p:xfrm>
        <a:graphic>
          <a:graphicData uri="http://schemas.openxmlformats.org/drawingml/2006/table">
            <a:tbl>
              <a:tblPr firstRow="1" firstCol="1" lastRow="1" lastCol="1" bandRow="1" bandCol="1"/>
              <a:tblGrid>
                <a:gridCol w="1360947"/>
                <a:gridCol w="1042294"/>
                <a:gridCol w="3009153"/>
                <a:gridCol w="1274612"/>
                <a:gridCol w="1161593"/>
              </a:tblGrid>
              <a:tr h="557110">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M&amp;E Activities</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Frequency</a:t>
                      </a:r>
                      <a:endParaRPr lang="en-US" sz="1400" dirty="0">
                        <a:solidFill>
                          <a:schemeClr val="accent6">
                            <a:lumMod val="75000"/>
                          </a:schemeClr>
                        </a:solidFill>
                        <a:effectLst/>
                        <a:latin typeface="Times New Roman"/>
                        <a:ea typeface="PMingLiU"/>
                      </a:endParaRPr>
                    </a:p>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/Timing</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Aspects to be Monitored &amp; Evaluated/ Description</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In-charge of Activity</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Approval</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r>
              <a:tr h="738290">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Annual Work plan and budget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December 2013</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Detailed activities, budget, milestones, deliverables, manpower inputs for the next year</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UNDP Management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82">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Selection and Registration of Trainees </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January – February 2014</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Selection criteria</a:t>
                      </a:r>
                      <a:endParaRPr lang="en-US" sz="1400" b="1" dirty="0">
                        <a:solidFill>
                          <a:schemeClr val="accent6">
                            <a:lumMod val="75000"/>
                          </a:schemeClr>
                        </a:solidFill>
                        <a:effectLst/>
                        <a:latin typeface="Times New Roman"/>
                        <a:ea typeface="PMingLiU"/>
                      </a:endParaRPr>
                    </a:p>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Names, job titles, area of expertise and contact details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UNDP Management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518">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Mission </a:t>
                      </a:r>
                      <a:r>
                        <a:rPr lang="en-US" sz="1400" b="1" dirty="0" smtClean="0">
                          <a:solidFill>
                            <a:schemeClr val="accent6">
                              <a:lumMod val="75000"/>
                            </a:schemeClr>
                          </a:solidFill>
                          <a:effectLst/>
                          <a:latin typeface="Calibri"/>
                          <a:ea typeface="PMingLiU"/>
                          <a:cs typeface="Calibri"/>
                        </a:rPr>
                        <a:t>reports (BTOR)</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April</a:t>
                      </a:r>
                      <a:r>
                        <a:rPr lang="en-US" sz="1400" b="1" baseline="0" dirty="0" smtClean="0">
                          <a:solidFill>
                            <a:schemeClr val="accent6">
                              <a:lumMod val="75000"/>
                            </a:schemeClr>
                          </a:solidFill>
                          <a:effectLst/>
                          <a:latin typeface="Calibri"/>
                          <a:ea typeface="PMingLiU"/>
                          <a:cs typeface="Calibri"/>
                        </a:rPr>
                        <a:t> 2014</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Relevant aspects of the mission (according to defined template)</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Trainers’ mission  and Individual participants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UNDP Management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913">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Terminal Report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June 2014 </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Project accomplishments; Project expenses and financial report; Records and evidences of all outputs; Lessons learned and recommendations for future actions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600"/>
                        </a:spcAft>
                        <a:buClrTx/>
                        <a:buSzTx/>
                        <a:buFontTx/>
                        <a:buNone/>
                        <a:tabLst>
                          <a:tab pos="2743200" algn="ctr"/>
                          <a:tab pos="5486400" algn="r"/>
                          <a:tab pos="457200" algn="l"/>
                          <a:tab pos="2743200" algn="ctr"/>
                          <a:tab pos="5486400" algn="r"/>
                        </a:tabLst>
                        <a:defRPr/>
                      </a:pPr>
                      <a:r>
                        <a:rPr kumimoji="0" lang="en-US" sz="1400" b="1" i="0" u="none" strike="noStrike" kern="1200" cap="none" spc="0" normalizeH="0" baseline="0" noProof="0" dirty="0" smtClean="0">
                          <a:ln>
                            <a:noFill/>
                          </a:ln>
                          <a:solidFill>
                            <a:srgbClr val="2D2DB9">
                              <a:lumMod val="75000"/>
                            </a:srgbClr>
                          </a:solidFill>
                          <a:effectLst/>
                          <a:uLnTx/>
                          <a:uFillTx/>
                          <a:latin typeface="Calibri"/>
                          <a:ea typeface="PMingLiU"/>
                          <a:cs typeface="Calibri"/>
                        </a:rPr>
                        <a:t>UNDP</a:t>
                      </a:r>
                      <a:endParaRPr kumimoji="0" lang="en-US" sz="1400" b="1" i="0" u="none" strike="noStrike" kern="1200" cap="none" spc="0" normalizeH="0" baseline="0" noProof="0" dirty="0">
                        <a:ln>
                          <a:noFill/>
                        </a:ln>
                        <a:solidFill>
                          <a:srgbClr val="2D2DB9">
                            <a:lumMod val="75000"/>
                          </a:srgbClr>
                        </a:solidFill>
                        <a:effectLst/>
                        <a:uLnTx/>
                        <a:uFillTx/>
                        <a:latin typeface="+mn-lt"/>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UNDP Management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913">
                <a:tc>
                  <a:txBody>
                    <a:bodyPr/>
                    <a:lstStyle/>
                    <a:p>
                      <a:pPr marL="0" marR="0">
                        <a:spcBef>
                          <a:spcPts val="0"/>
                        </a:spcBef>
                        <a:spcAft>
                          <a:spcPts val="600"/>
                        </a:spcAft>
                        <a:tabLst>
                          <a:tab pos="2743200" algn="ctr"/>
                          <a:tab pos="5486400" algn="r"/>
                          <a:tab pos="457200" algn="l"/>
                          <a:tab pos="2743200" algn="ctr"/>
                          <a:tab pos="5486400" algn="r"/>
                        </a:tabLst>
                      </a:pPr>
                      <a:r>
                        <a:rPr lang="fr-FR" sz="1400" b="1">
                          <a:solidFill>
                            <a:schemeClr val="accent6">
                              <a:lumMod val="75000"/>
                            </a:schemeClr>
                          </a:solidFill>
                          <a:effectLst/>
                          <a:latin typeface="Calibri"/>
                          <a:ea typeface="PMingLiU"/>
                          <a:cs typeface="Calibri"/>
                        </a:rPr>
                        <a:t>Financial recording &amp; reporting</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Throughout the Project; continuous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Expenditure against budget and activity</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UNDP Management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240" name="Line 9"/>
          <p:cNvSpPr>
            <a:spLocks noChangeShapeType="1"/>
          </p:cNvSpPr>
          <p:nvPr/>
        </p:nvSpPr>
        <p:spPr bwMode="auto">
          <a:xfrm flipH="1">
            <a:off x="684212" y="12954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97901457"/>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69&quot;&gt;&lt;object type=&quot;3&quot; unique_id=&quot;10070&quot;&gt;&lt;property id=&quot;20148&quot; value=&quot;5&quot;/&gt;&lt;property id=&quot;20300&quot; value=&quot;Slide 1 - &amp;quot;Strengthening of Food and Agriculture Information System (SFAIS)&amp;#x0D;&amp;#x0A;&amp;quot;&quot;/&gt;&lt;property id=&quot;20307&quot; value=&quot;256&quot;/&gt;&lt;/object&gt;&lt;object type=&quot;3&quot; unique_id=&quot;10071&quot;&gt;&lt;property id=&quot;20148&quot; value=&quot;5&quot;/&gt;&lt;property id=&quot;20300&quot; value=&quot;Slide 2 - &amp;quot;Outline&amp;quot;&quot;/&gt;&lt;property id=&quot;20307&quot; value=&quot;279&quot;/&gt;&lt;/object&gt;&lt;object type=&quot;3&quot; unique_id=&quot;10072&quot;&gt;&lt;property id=&quot;20148&quot; value=&quot;5&quot;/&gt;&lt;property id=&quot;20300&quot; value=&quot;Slide 3 - &amp;quot;&amp;#x0D;&amp;#x0A;&amp;quot;&quot;/&gt;&lt;property id=&quot;20307&quot; value=&quot;265&quot;/&gt;&lt;/object&gt;&lt;object type=&quot;3&quot; unique_id=&quot;10073&quot;&gt;&lt;property id=&quot;20148&quot; value=&quot;5&quot;/&gt;&lt;property id=&quot;20300&quot; value=&quot;Slide 4 - &amp;quot;Situation Analysis (Cont’d)&amp;quot;&quot;/&gt;&lt;property id=&quot;20307&quot; value=&quot;274&quot;/&gt;&lt;/object&gt;&lt;object type=&quot;3&quot; unique_id=&quot;10074&quot;&gt;&lt;property id=&quot;20148&quot; value=&quot;5&quot;/&gt;&lt;property id=&quot;20300&quot; value=&quot;Slide 5 - &amp;quot;Situation Analysis (Cont’d)&amp;quot;&quot;/&gt;&lt;property id=&quot;20307&quot; value=&quot;272&quot;/&gt;&lt;/object&gt;&lt;object type=&quot;3&quot; unique_id=&quot;10075&quot;&gt;&lt;property id=&quot;20148&quot; value=&quot;5&quot;/&gt;&lt;property id=&quot;20300&quot; value=&quot;Slide 6 - &amp;quot;Project Profile&amp;quot;&quot;/&gt;&lt;property id=&quot;20307&quot; value=&quot;268&quot;/&gt;&lt;/object&gt;&lt;object type=&quot;3&quot; unique_id=&quot;10076&quot;&gt;&lt;property id=&quot;20148&quot; value=&quot;5&quot;/&gt;&lt;property id=&quot;20300&quot; value=&quot;Slide 7 - &amp;quot;Project Outputs&amp;quot;&quot;/&gt;&lt;property id=&quot;20307&quot; value=&quot;269&quot;/&gt;&lt;/object&gt;&lt;object type=&quot;3&quot; unique_id=&quot;10077&quot;&gt;&lt;property id=&quot;20148&quot; value=&quot;5&quot;/&gt;&lt;property id=&quot;20300&quot; value=&quot;Slide 8 - &amp;quot;Project Strategy&amp;quot;&quot;/&gt;&lt;property id=&quot;20307&quot; value=&quot;270&quot;/&gt;&lt;/object&gt;&lt;object type=&quot;3&quot; unique_id=&quot;10078&quot;&gt;&lt;property id=&quot;20148&quot; value=&quot;5&quot;/&gt;&lt;property id=&quot;20300&quot; value=&quot;Slide 9 - &amp;quot;Key Activities&amp;quot;&quot;/&gt;&lt;property id=&quot;20307&quot; value=&quot;277&quot;/&gt;&lt;/object&gt;&lt;object type=&quot;3&quot; unique_id=&quot;10079&quot;&gt;&lt;property id=&quot;20148&quot; value=&quot;5&quot;/&gt;&lt;property id=&quot;20300&quot; value=&quot;Slide 10 - &amp;quot;Budget by category&amp;quot;&quot;/&gt;&lt;property id=&quot;20307&quot; value=&quot;280&quot;/&gt;&lt;/object&gt;&lt;object type=&quot;3&quot; unique_id=&quot;10080&quot;&gt;&lt;property id=&quot;20148&quot; value=&quot;5&quot;/&gt;&lt;property id=&quot;20300&quot; value=&quot;Slide 11 - &amp;quot;Project Profile (Continued)&amp;quot;&quot;/&gt;&lt;property id=&quot;20307&quot; value=&quot;276&quot;/&gt;&lt;/object&gt;&lt;object type=&quot;3&quot; unique_id=&quot;10081&quot;&gt;&lt;property id=&quot;20148&quot; value=&quot;5&quot;/&gt;&lt;property id=&quot;20300&quot; value=&quot;Slide 12&quot;/&gt;&lt;property id=&quot;20307&quot; value=&quot;278&quot;/&gt;&lt;/object&gt;&lt;/object&gt;&lt;object type=&quot;8&quot; unique_id=&quot;10095&quot;&gt;&lt;/object&gt;&lt;/object&gt;&lt;/database&gt;"/>
  <p:tag name="SECTOMILLISECCONVERTED" val="1"/>
</p:tagLst>
</file>

<file path=ppt/theme/theme1.xml><?xml version="1.0" encoding="utf-8"?>
<a:theme xmlns:a="http://schemas.openxmlformats.org/drawingml/2006/main" name="UNDP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28e6c43a-9e99-4bdd-9574-a0fa4ea3b61e" ContentTypeId="0x010100F075C04BA242A84ABD3293E3AD35CDA4" PreviousValue="false"/>
</file>

<file path=customXml/item5.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b6db62fdefd74bd188b0c1cc54de5bcf xmlns="1ed4137b-41b2-488b-8250-6d369ec27664">
      <Terms xmlns="http://schemas.microsoft.com/office/infopath/2007/PartnerControls"/>
    </b6db62fdefd74bd188b0c1cc54de5bcf>
    <UndpDocFormat xmlns="1ed4137b-41b2-488b-8250-6d369ec27664" xsi:nil="true"/>
    <UNDPPublishedDate xmlns="f1161f5b-24a3-4c2d-bc81-44cb9325e8ee">2016-07-04T00:00:00+00:00</UNDPPublishedDate>
    <UNDPCountryTaxHTField0 xmlns="1ed4137b-41b2-488b-8250-6d369ec27664">
      <Terms xmlns="http://schemas.microsoft.com/office/infopath/2007/PartnerControls">
        <TermInfo xmlns="http://schemas.microsoft.com/office/infopath/2007/PartnerControls">
          <TermName xmlns="http://schemas.microsoft.com/office/infopath/2007/PartnerControls">Democratic People's Republic of Korea</TermName>
          <TermId xmlns="http://schemas.microsoft.com/office/infopath/2007/PartnerControls">95f6c0d7-9489-414d-8509-61790867ccd5</TermId>
        </TermInfo>
      </Terms>
    </UNDPCountryTaxHTField0>
    <UndpOUCode xmlns="1ed4137b-41b2-488b-8250-6d369ec27664">PRK</UndpOUCode>
    <PDC_x0020_Document_x0020_Category xmlns="f1161f5b-24a3-4c2d-bc81-44cb9325e8ee">Project</PDC_x0020_Document_x0020_Category>
    <UNDPSummary xmlns="f1161f5b-24a3-4c2d-bc81-44cb9325e8ee" xsi:nil="true"/>
    <UndpDocTypeMMTaxHTField0 xmlns="1ed4137b-41b2-488b-8250-6d369ec27664">
      <Terms xmlns="http://schemas.microsoft.com/office/infopath/2007/PartnerControls"/>
    </UndpDocTypeMMTaxHTField0>
    <UNDPFocusAreasTaxHTField0 xmlns="1ed4137b-41b2-488b-8250-6d369ec27664">
      <Terms xmlns="http://schemas.microsoft.com/office/infopath/2007/PartnerControls">
        <TermInfo xmlns="http://schemas.microsoft.com/office/infopath/2007/PartnerControls">
          <TermName xmlns="http://schemas.microsoft.com/office/infopath/2007/PartnerControls">Poverty Reduction</TermName>
          <TermId xmlns="http://schemas.microsoft.com/office/infopath/2007/PartnerControls">c594d747-5b40-4db6-8895-68504210264c</TermId>
        </TermInfo>
      </Terms>
    </UNDPFocusAreasTaxHTField0>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Evaluation Report</TermName>
          <TermId xmlns="http://schemas.microsoft.com/office/infopath/2007/PartnerControls">50a85c98-e48b-4c43-9473-01bf634f66b8</TermId>
        </TermInfo>
      </Terms>
    </idff2b682fce4d0680503cd9036a3260>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_Publisher xmlns="http://schemas.microsoft.com/sharepoint/v3/fields" xsi:nil="true"/>
    <UNDPPOPPFunctionalArea xmlns="f1161f5b-24a3-4c2d-bc81-44cb9325e8ee">Programme and Project</UNDPPOPPFunctionalArea>
    <Project_x0020_Number xmlns="f1161f5b-24a3-4c2d-bc81-44cb9325e8ee" xsi:nil="true"/>
    <Project_x0020_Manager xmlns="f1161f5b-24a3-4c2d-bc81-44cb9325e8ee" xsi:nil="true"/>
    <TaxCatchAll xmlns="1ed4137b-41b2-488b-8250-6d369ec27664">
      <Value>763</Value>
      <Value>1594</Value>
      <Value>232</Value>
      <Value>1604</Value>
      <Value>1108</Value>
      <Value>1</Value>
    </TaxCatchAll>
    <c4e2ab2cc9354bbf9064eeb465a566ea xmlns="1ed4137b-41b2-488b-8250-6d369ec27664">
      <Terms xmlns="http://schemas.microsoft.com/office/infopath/2007/PartnerControls"/>
    </c4e2ab2cc9354bbf9064eeb465a566ea>
    <UndpProjectNo xmlns="1ed4137b-41b2-488b-8250-6d369ec27664">00061795</UndpProjectNo>
    <UndpDocStatus xmlns="1ed4137b-41b2-488b-8250-6d369ec27664">Final</UndpDocStatus>
    <Outcome1 xmlns="f1161f5b-24a3-4c2d-bc81-44cb9325e8ee">00088614</Outcome1>
    <UndpClassificationLevel xmlns="1ed4137b-41b2-488b-8250-6d369ec27664">Public</UndpClassificationLevel>
    <UndpIsTemplate xmlns="1ed4137b-41b2-488b-8250-6d369ec27664">No</UndpIsTemplate>
    <UndpDocID xmlns="1ed4137b-41b2-488b-8250-6d369ec27664" xsi:nil="true"/>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PRK</TermName>
          <TermId xmlns="http://schemas.microsoft.com/office/infopath/2007/PartnerControls">94ccbeaf-3dd8-4504-8f45-de341d9495c5</TermId>
        </TermInfo>
      </Terms>
    </gc6531b704974d528487414686b72f6f>
    <_dlc_DocId xmlns="f1161f5b-24a3-4c2d-bc81-44cb9325e8ee">ATLASPDC-4-50520</_dlc_DocId>
    <_dlc_DocIdUrl xmlns="f1161f5b-24a3-4c2d-bc81-44cb9325e8ee">
      <Url>https://info.undp.org/docs/pdc/_layouts/DocIdRedir.aspx?ID=ATLASPDC-4-50520</Url>
      <Description>ATLASPDC-4-50520</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569CD081-A32C-4695-B587-097A4702A4AF}"/>
</file>

<file path=customXml/itemProps2.xml><?xml version="1.0" encoding="utf-8"?>
<ds:datastoreItem xmlns:ds="http://schemas.openxmlformats.org/officeDocument/2006/customXml" ds:itemID="{B911DDFA-62F5-406F-B828-C04913989318}"/>
</file>

<file path=customXml/itemProps3.xml><?xml version="1.0" encoding="utf-8"?>
<ds:datastoreItem xmlns:ds="http://schemas.openxmlformats.org/officeDocument/2006/customXml" ds:itemID="{E5F3E2F1-9455-4DA7-994B-AB4B23A0483D}"/>
</file>

<file path=customXml/itemProps4.xml><?xml version="1.0" encoding="utf-8"?>
<ds:datastoreItem xmlns:ds="http://schemas.openxmlformats.org/officeDocument/2006/customXml" ds:itemID="{21E5A93D-3B5A-4AC5-B05B-EA77BEEA4935}"/>
</file>

<file path=customXml/itemProps5.xml><?xml version="1.0" encoding="utf-8"?>
<ds:datastoreItem xmlns:ds="http://schemas.openxmlformats.org/officeDocument/2006/customXml" ds:itemID="{E09B06DA-D04D-4540-B811-7EE2931A0E8F}"/>
</file>

<file path=docProps/app.xml><?xml version="1.0" encoding="utf-8"?>
<Properties xmlns="http://schemas.openxmlformats.org/officeDocument/2006/extended-properties" xmlns:vt="http://schemas.openxmlformats.org/officeDocument/2006/docPropsVTypes">
  <Template/>
  <TotalTime>2726</TotalTime>
  <Words>1473</Words>
  <Application>Microsoft Office PowerPoint</Application>
  <PresentationFormat>On-screen Show (4:3)</PresentationFormat>
  <Paragraphs>168</Paragraphs>
  <Slides>12</Slides>
  <Notes>11</Notes>
  <HiddenSlides>0</HiddenSlides>
  <MMClips>0</MMClips>
  <ScaleCrop>false</ScaleCrop>
  <HeadingPairs>
    <vt:vector size="6" baseType="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4" baseType="lpstr">
      <vt:lpstr>UNDPpptFormat_E</vt:lpstr>
      <vt:lpstr>PowerPoint Presentation</vt:lpstr>
      <vt:lpstr>   Outline of the presentation</vt:lpstr>
      <vt:lpstr>  Project Background</vt:lpstr>
      <vt:lpstr>  Project Profile </vt:lpstr>
      <vt:lpstr>  Major Activities</vt:lpstr>
      <vt:lpstr> Achievements</vt:lpstr>
      <vt:lpstr>Challenges / Lessons learnt</vt:lpstr>
      <vt:lpstr> Recommendations</vt:lpstr>
      <vt:lpstr>  M&amp;E for Assurance  </vt:lpstr>
      <vt:lpstr> Tasks ahead</vt:lpstr>
      <vt:lpstr>Any Questions?</vt:lpstr>
      <vt:lpstr>PowerPoint Presentation</vt:lpstr>
      <vt:lpstr>Custom Show 1</vt:lpstr>
    </vt:vector>
  </TitlesOfParts>
  <Company>UNDP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TTPR_Presentation_</dc:title>
  <dc:subject/>
  <dc:creator/>
  <cp:lastModifiedBy>Ri Kyong Il</cp:lastModifiedBy>
  <cp:revision>275</cp:revision>
  <dcterms:created xsi:type="dcterms:W3CDTF">2002-10-08T15:38:35Z</dcterms:created>
  <dcterms:modified xsi:type="dcterms:W3CDTF">2014-06-05T01:17:23Z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0x010100F075C04BA242A84ABD3293E3AD35CDA400AB50428DC784B44FAACCAA5FAE40C0590045B5E632B552204ABF0E616DD66BDA0F</vt:lpwstr>
  </property>
  <property fmtid="{D5CDD505-2E9C-101B-9397-08002B2CF9AE}" pid="3" name="UNDPCountry">
    <vt:lpwstr>1604;#Democratic People's Republic of Korea|95f6c0d7-9489-414d-8509-61790867ccd5</vt:lpwstr>
  </property>
  <property fmtid="{D5CDD505-2E9C-101B-9397-08002B2CF9AE}" pid="4" name="Atlas_x0020_Document_x0020_Type">
    <vt:lpwstr>238;#Evaluation Report|b11ce74a-0edc-4fcd-a1cb-a08df7447e65</vt:lpwstr>
  </property>
  <property fmtid="{D5CDD505-2E9C-101B-9397-08002B2CF9AE}" pid="5" name="UndpDocTypeMM">
    <vt:lpwstr/>
  </property>
  <property fmtid="{D5CDD505-2E9C-101B-9397-08002B2CF9AE}" pid="6" name="UNDPDocumentCategory">
    <vt:lpwstr/>
  </property>
  <property fmtid="{D5CDD505-2E9C-101B-9397-08002B2CF9AE}" pid="7" name="UnitTaxHTField0">
    <vt:lpwstr/>
  </property>
  <property fmtid="{D5CDD505-2E9C-101B-9397-08002B2CF9AE}" pid="8" name="UN Languages">
    <vt:lpwstr>1;#English|7f98b732-4b5b-4b70-ba90-a0eff09b5d2d</vt:lpwstr>
  </property>
  <property fmtid="{D5CDD505-2E9C-101B-9397-08002B2CF9AE}" pid="9" name="Operating Unit0">
    <vt:lpwstr>1594;#PRK|94ccbeaf-3dd8-4504-8f45-de341d9495c5</vt:lpwstr>
  </property>
  <property fmtid="{D5CDD505-2E9C-101B-9397-08002B2CF9AE}" pid="10" name="Atlas Document Status">
    <vt:lpwstr>763;#Draft|121d40a5-e62e-4d42-82e4-d6d12003de0a</vt:lpwstr>
  </property>
  <property fmtid="{D5CDD505-2E9C-101B-9397-08002B2CF9AE}" pid="12" name="UndpUnitMM">
    <vt:lpwstr/>
  </property>
  <property fmtid="{D5CDD505-2E9C-101B-9397-08002B2CF9AE}" pid="13" name="eRegFilingCodeMM">
    <vt:lpwstr/>
  </property>
  <property fmtid="{D5CDD505-2E9C-101B-9397-08002B2CF9AE}" pid="14" name="Unit">
    <vt:lpwstr/>
  </property>
  <property fmtid="{D5CDD505-2E9C-101B-9397-08002B2CF9AE}" pid="15" name="UNDPFocusAreas">
    <vt:lpwstr>232;#Poverty Reduction|c594d747-5b40-4db6-8895-68504210264c</vt:lpwstr>
  </property>
  <property fmtid="{D5CDD505-2E9C-101B-9397-08002B2CF9AE}" pid="16" name="Atlas Document Type">
    <vt:lpwstr>1108;#Evaluation Report|50a85c98-e48b-4c43-9473-01bf634f66b8</vt:lpwstr>
  </property>
  <property fmtid="{D5CDD505-2E9C-101B-9397-08002B2CF9AE}" pid="17" name="_dlc_DocIdItemGuid">
    <vt:lpwstr>525c70c0-594e-4997-b21b-fd96aeebdde4</vt:lpwstr>
  </property>
  <property fmtid="{D5CDD505-2E9C-101B-9397-08002B2CF9AE}" pid="18" name="URL">
    <vt:lpwstr/>
  </property>
  <property fmtid="{D5CDD505-2E9C-101B-9397-08002B2CF9AE}" pid="19" name="DocumentSetDescription">
    <vt:lpwstr/>
  </property>
</Properties>
</file>