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35"/>
  </p:notesMasterIdLst>
  <p:handoutMasterIdLst>
    <p:handoutMasterId r:id="rId36"/>
  </p:handoutMasterIdLst>
  <p:sldIdLst>
    <p:sldId id="256" r:id="rId4"/>
    <p:sldId id="257" r:id="rId5"/>
    <p:sldId id="275" r:id="rId6"/>
    <p:sldId id="297" r:id="rId7"/>
    <p:sldId id="294" r:id="rId8"/>
    <p:sldId id="284" r:id="rId9"/>
    <p:sldId id="296" r:id="rId10"/>
    <p:sldId id="299" r:id="rId11"/>
    <p:sldId id="298" r:id="rId12"/>
    <p:sldId id="281" r:id="rId13"/>
    <p:sldId id="282" r:id="rId14"/>
    <p:sldId id="301" r:id="rId15"/>
    <p:sldId id="302" r:id="rId16"/>
    <p:sldId id="303" r:id="rId17"/>
    <p:sldId id="304" r:id="rId18"/>
    <p:sldId id="313" r:id="rId19"/>
    <p:sldId id="311" r:id="rId20"/>
    <p:sldId id="312" r:id="rId21"/>
    <p:sldId id="310" r:id="rId22"/>
    <p:sldId id="309" r:id="rId23"/>
    <p:sldId id="308" r:id="rId24"/>
    <p:sldId id="305" r:id="rId25"/>
    <p:sldId id="295" r:id="rId26"/>
    <p:sldId id="286" r:id="rId27"/>
    <p:sldId id="291" r:id="rId28"/>
    <p:sldId id="292" r:id="rId29"/>
    <p:sldId id="293" r:id="rId30"/>
    <p:sldId id="287" r:id="rId31"/>
    <p:sldId id="290" r:id="rId32"/>
    <p:sldId id="288" r:id="rId33"/>
    <p:sldId id="314" r:id="rId3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7" y="-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87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openxmlformats.org/officeDocument/2006/relationships/customXml" Target="../customXml/item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4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theme" Target="../theme/theme5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2411413"/>
            <a:ext cx="13255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12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313" y="3492500"/>
            <a:ext cx="922337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13 Image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75" y="3851275"/>
            <a:ext cx="777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14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5003800"/>
            <a:ext cx="1273175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15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3" y="0"/>
            <a:ext cx="1325562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pic>
        <p:nvPicPr>
          <p:cNvPr id="39945" name="20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0025" y="17463"/>
            <a:ext cx="13255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6844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C46140-0990-4228-8102-0D315784259F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811BC2-CCA2-4A0A-A8F5-70C1F379F9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069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78125" y="6308725"/>
            <a:ext cx="42608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2195513" y="6237288"/>
            <a:ext cx="5329237" cy="628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SISTEMAS ELECTRICÓS DE POTENCIA</a:t>
            </a:r>
          </a:p>
          <a:p>
            <a:pPr>
              <a:defRPr/>
            </a:pPr>
            <a:r>
              <a:rPr lang="es-ES"/>
              <a:t>PROYECTO GEF SEE4RALL – Energías Renovable</a:t>
            </a:r>
          </a:p>
          <a:p>
            <a:pPr>
              <a:defRPr/>
            </a:pPr>
            <a:r>
              <a:rPr lang="es-ES"/>
              <a:t>Formulación de programa y plan de formación para una diversidad de beneficiarios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DAF069E-1FED-4F0D-BF83-37F5A43A22B3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D5338-EEFB-4028-9540-8740FF1A27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7AF8E0-1E66-46FD-92F1-C8A64E008A9B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3270C-68C7-4B8E-85F6-6A4CBCB9D4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C79A5-1C73-4462-95C4-9754E19ECE2B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2C9D1-5AA5-474C-9EAD-87575280791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558AD-7203-46A9-9BBC-B803F86878BB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44CD7-3987-40D4-A96E-A72C2D9EB0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ADDB-5D13-456A-9A60-172472AA483B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7598-FF7A-4B1F-8139-434358DE591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6C19B-797B-4488-8BFB-BB9EA8F3D19B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31232-E21D-4519-9C06-FDA5F80E69B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A389-B8DC-4044-9401-B27FA9E6C9A1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7025F-9C04-46C9-AE17-A708DF7520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F9844-45AF-4DAD-A590-91295A339804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AB1E-95E6-4EB8-9342-0F091EB004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E3A2-E4AD-4FC8-A9E5-9983806278A5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5D2B5-B193-4AEE-9652-9225418D08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2C85-1532-40E3-A91C-59298896B878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880C4-B41F-4BF8-AC5E-F0F9F259EF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2FBC75D-352D-4B63-AFF0-70EF305BDD7A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00CA-BC79-4329-A3E0-0312E8DA5F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FBB5B-2777-4355-A289-A53053470037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FA8D-BE88-40B0-8CE2-970EEF4E1A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CF08D-89D6-47A0-9334-C671FF9C6146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7D0A1-3C84-4153-B8E0-463040A195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3DB23-6E99-4932-B2D6-291FC462F0FE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FCA7-E941-441D-A3BD-25BC644BAD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2D27B-D521-4184-B02E-3B717D434205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E1056-5712-4D9A-B641-F9031D6B96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F6D8-8353-42AF-9F66-F77DD9D171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ECC56-7C41-41B8-8378-92B1671381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5B99F-952E-4EAA-9BCB-F862EDD8E4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F5D5C-6014-4538-8515-2668282C2B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327F-479A-43A9-A0EA-9E381ECEF3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6FB75-9B62-42C7-83D7-49C7D335470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A3BBB30-A2E8-46C5-88A3-118A1E274EF1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D891-9069-4844-9909-F642AA550B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9ED9-3CE0-4BF5-81F3-8B40591A83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CDBF9-AA2D-4439-9F31-5F82BBEAA4B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560-961B-4F7D-AD46-FB888FC2003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E1A00-70C5-49BF-AE50-18E379580B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A9F30-E92F-4355-80C9-7205C765CE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6D5D019-6F1B-436F-80EE-F9027E9C39CD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6E902-188A-4597-8846-A9529EF4E0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B48ABFF-DB7C-4316-A53F-D973D5896ABD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BBB76-24C6-4C65-A085-0D891FE9042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718B6BC-8670-40D3-9CB9-8254705BFE7C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5FC38-2668-4750-83AD-297F407018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045AB76-79C3-4A7B-961C-E0CCB38751CD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C1702-3386-420B-8FA2-A834A61634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A4C2055-88FE-474B-B558-D8E1ED07838F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5EB4E-C57A-42B9-AD9A-2EFFCE9B4CF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6B02537-383E-4129-9448-9C320CD8DF25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5F0F-4E26-42DD-9BC7-50FC05BFF4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95513" y="6329363"/>
            <a:ext cx="5329237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SISTEMA ELECTRICO DE POTENCIA</a:t>
            </a:r>
          </a:p>
          <a:p>
            <a:pPr>
              <a:defRPr/>
            </a:pPr>
            <a:r>
              <a:rPr lang="es-ES"/>
              <a:t>PROYECTO GEF SEE4RALL – </a:t>
            </a:r>
            <a:r>
              <a:rPr lang="es-ES" err="1"/>
              <a:t>Energias</a:t>
            </a:r>
            <a:r>
              <a:rPr lang="es-ES"/>
              <a:t> Renovable</a:t>
            </a:r>
          </a:p>
          <a:p>
            <a:pPr>
              <a:defRPr/>
            </a:pPr>
            <a:r>
              <a:rPr lang="es-ES"/>
              <a:t>Formulación de programa y plan de formación para una diversidad de beneficiarios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049AE-20F7-4613-B15D-EE25F10BE1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1030" name="7 Image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5949950"/>
            <a:ext cx="777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8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8513" y="6469063"/>
            <a:ext cx="1325562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9 Imagen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2225"/>
            <a:ext cx="922338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10 Imagen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870825" y="6350"/>
            <a:ext cx="12731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11 Imagen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589838" y="6330950"/>
            <a:ext cx="1554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331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5B15A0-1303-45FE-9E71-693D1F67A111}" type="datetimeFigureOut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B5B8F-B0EA-455E-9579-4500272FD3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66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52BBF5-B516-4866-BEFC-63C3C1CFFB80}" type="datetime1">
              <a:rPr lang="es-ES"/>
              <a:pPr>
                <a:defRPr/>
              </a:pPr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1908A7-A9D3-471A-B54B-9091AABB16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04" r:id="rId3"/>
    <p:sldLayoutId id="2147483703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Título"/>
          <p:cNvSpPr>
            <a:spLocks noGrp="1"/>
          </p:cNvSpPr>
          <p:nvPr>
            <p:ph type="ctrTitle"/>
          </p:nvPr>
        </p:nvSpPr>
        <p:spPr>
          <a:xfrm>
            <a:off x="0" y="981075"/>
            <a:ext cx="9144000" cy="4248150"/>
          </a:xfrm>
        </p:spPr>
        <p:txBody>
          <a:bodyPr/>
          <a:lstStyle/>
          <a:p>
            <a:pPr eaLnBrk="1" hangingPunct="1"/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/>
              <a:t/>
            </a:r>
            <a:br>
              <a:rPr lang="es-ES" sz="4000" b="1" dirty="0" smtClean="0"/>
            </a:br>
            <a:r>
              <a:rPr lang="es-ES" sz="4000" b="1" dirty="0" smtClean="0">
                <a:solidFill>
                  <a:srgbClr val="002060"/>
                </a:solidFill>
              </a:rPr>
              <a:t>PROYECTO GEF SE4RALL – Energías Renovable</a:t>
            </a:r>
            <a:br>
              <a:rPr lang="es-ES" sz="4000" b="1" dirty="0" smtClean="0">
                <a:solidFill>
                  <a:srgbClr val="002060"/>
                </a:solidFill>
              </a:rPr>
            </a:br>
            <a:r>
              <a:rPr lang="es-ES" sz="4000" b="1" dirty="0" smtClean="0">
                <a:solidFill>
                  <a:srgbClr val="002060"/>
                </a:solidFill>
              </a:rPr>
              <a:t/>
            </a:r>
            <a:br>
              <a:rPr lang="es-ES" sz="4000" b="1" dirty="0" smtClean="0">
                <a:solidFill>
                  <a:srgbClr val="002060"/>
                </a:solidFill>
              </a:rPr>
            </a:br>
            <a:r>
              <a:rPr lang="es-ES" sz="3200" b="1" dirty="0" smtClean="0">
                <a:solidFill>
                  <a:srgbClr val="002060"/>
                </a:solidFill>
              </a:rPr>
              <a:t>Formulación de programa y plan de formación para una diversidad de beneficiarios</a:t>
            </a:r>
            <a:br>
              <a:rPr lang="es-ES" sz="3200" b="1" dirty="0" smtClean="0">
                <a:solidFill>
                  <a:srgbClr val="002060"/>
                </a:solidFill>
              </a:rPr>
            </a:br>
            <a:r>
              <a:rPr lang="es-ES" sz="4000" b="1" dirty="0" smtClean="0">
                <a:solidFill>
                  <a:srgbClr val="002060"/>
                </a:solidFill>
              </a:rPr>
              <a:t/>
            </a:r>
            <a:br>
              <a:rPr lang="es-ES" sz="4000" b="1" dirty="0" smtClean="0">
                <a:solidFill>
                  <a:srgbClr val="002060"/>
                </a:solidFill>
              </a:rPr>
            </a:br>
            <a:r>
              <a:rPr lang="es-ES" sz="4800" b="1" u="sng" dirty="0" smtClean="0">
                <a:solidFill>
                  <a:schemeClr val="tx2"/>
                </a:solidFill>
              </a:rPr>
              <a:t>TRANSFORMADORES </a:t>
            </a:r>
            <a:r>
              <a:rPr lang="es-ES" sz="4000" dirty="0" smtClean="0">
                <a:solidFill>
                  <a:schemeClr val="tx2"/>
                </a:solidFill>
              </a:rPr>
              <a:t/>
            </a:r>
            <a:br>
              <a:rPr lang="es-ES" sz="4000" dirty="0" smtClean="0">
                <a:solidFill>
                  <a:schemeClr val="tx2"/>
                </a:solidFill>
              </a:rPr>
            </a:br>
            <a:r>
              <a:rPr lang="es-ES" sz="4000" dirty="0" smtClean="0">
                <a:solidFill>
                  <a:schemeClr val="tx2"/>
                </a:solidFill>
              </a:rPr>
              <a:t> </a:t>
            </a: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000" dirty="0" smtClean="0"/>
              <a:t/>
            </a:r>
            <a:br>
              <a:rPr lang="es-ES" sz="4000" dirty="0" smtClean="0"/>
            </a:br>
            <a:endParaRPr lang="es-ES" sz="4000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9" name="1 Título"/>
          <p:cNvSpPr>
            <a:spLocks noGrp="1"/>
          </p:cNvSpPr>
          <p:nvPr>
            <p:ph type="ctrTitle"/>
          </p:nvPr>
        </p:nvSpPr>
        <p:spPr>
          <a:xfrm>
            <a:off x="0" y="260350"/>
            <a:ext cx="9144000" cy="1081088"/>
          </a:xfrm>
        </p:spPr>
        <p:txBody>
          <a:bodyPr/>
          <a:lstStyle/>
          <a:p>
            <a:pPr eaLnBrk="1" hangingPunct="1"/>
            <a:r>
              <a:rPr lang="es-ES" sz="4000" b="1" u="sng" smtClean="0">
                <a:solidFill>
                  <a:schemeClr val="tx2"/>
                </a:solidFill>
              </a:rPr>
              <a:t>FUNCIONAMIENTO DEL TRANSFORMADOR</a:t>
            </a:r>
          </a:p>
        </p:txBody>
      </p:sp>
      <p:sp>
        <p:nvSpPr>
          <p:cNvPr id="4609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6091" name="Rectangle 7"/>
          <p:cNvSpPr>
            <a:spLocks noChangeArrowheads="1"/>
          </p:cNvSpPr>
          <p:nvPr/>
        </p:nvSpPr>
        <p:spPr bwMode="auto">
          <a:xfrm>
            <a:off x="0" y="1524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/>
              <a:t>En principio el transformador se compone de dos enrollados aislados eléctricamente entre sí y devanados sobre un mismo núcleo de hierro.</a:t>
            </a:r>
          </a:p>
        </p:txBody>
      </p:sp>
      <p:graphicFrame>
        <p:nvGraphicFramePr>
          <p:cNvPr id="46088" name="Object 8"/>
          <p:cNvGraphicFramePr>
            <a:graphicFrameLocks noChangeAspect="1"/>
          </p:cNvGraphicFramePr>
          <p:nvPr/>
        </p:nvGraphicFramePr>
        <p:xfrm>
          <a:off x="1524000" y="2286000"/>
          <a:ext cx="61722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8" r:id="rId3" imgW="3184920" imgH="1595160" progId="">
                  <p:embed/>
                </p:oleObj>
              </mc:Choice>
              <mc:Fallback>
                <p:oleObj r:id="rId3" imgW="3184920" imgH="15951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172200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2" name="Rectangle 9"/>
          <p:cNvSpPr>
            <a:spLocks noChangeArrowheads="1"/>
          </p:cNvSpPr>
          <p:nvPr/>
        </p:nvSpPr>
        <p:spPr bwMode="auto">
          <a:xfrm>
            <a:off x="381000" y="4648200"/>
            <a:ext cx="8528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dirty="0"/>
              <a:t>Una corriente alterna I1, que circula por uno de los enrollados al aplicar una </a:t>
            </a:r>
            <a:r>
              <a:rPr lang="es-ES" dirty="0">
                <a:solidFill>
                  <a:srgbClr val="FF0000"/>
                </a:solidFill>
              </a:rPr>
              <a:t>tensión</a:t>
            </a:r>
            <a:r>
              <a:rPr lang="es-ES" dirty="0"/>
              <a:t> V1 crea en el núcleo un flujo magnético alterno. La mayor parte de este flujo atraviesa el otro enrollado e induce en él una </a:t>
            </a:r>
            <a:r>
              <a:rPr lang="es-ES" dirty="0">
                <a:solidFill>
                  <a:srgbClr val="FF0000"/>
                </a:solidFill>
              </a:rPr>
              <a:t>f.e.m</a:t>
            </a:r>
            <a:r>
              <a:rPr lang="es-ES" dirty="0"/>
              <a:t>. alterna V2 . La potencia es transmitida así de un enrollado a otro por medio del flujo magnético del núcleo.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121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s-ES" smtClean="0">
                <a:solidFill>
                  <a:schemeClr val="tx2"/>
                </a:solidFill>
              </a:rPr>
              <a:t>Aspectos constructivos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76200" y="2438400"/>
            <a:ext cx="670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dirty="0" smtClean="0">
                <a:solidFill>
                  <a:schemeClr val="tx2"/>
                </a:solidFill>
                <a:latin typeface="+mj-lt"/>
              </a:rPr>
              <a:t>	</a:t>
            </a:r>
            <a:r>
              <a:rPr lang="es-ES" sz="2800" b="1" dirty="0" smtClean="0">
                <a:solidFill>
                  <a:schemeClr val="tx2"/>
                </a:solidFill>
                <a:latin typeface="+mj-lt"/>
              </a:rPr>
              <a:t>Partes de un transformador: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Núcleo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Devanado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Sistema de refrigeración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Aisladores de salida</a:t>
            </a:r>
            <a:endParaRPr lang="es-ES" sz="240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07172"/>
              </p:ext>
            </p:extLst>
          </p:nvPr>
        </p:nvGraphicFramePr>
        <p:xfrm>
          <a:off x="4135438" y="3038475"/>
          <a:ext cx="4932362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0" name="Designer Drawing" r:id="rId3" imgW="1628280" imgH="997200" progId="Designer.Drawing.7">
                  <p:embed/>
                </p:oleObj>
              </mc:Choice>
              <mc:Fallback>
                <p:oleObj name="Designer Drawing" r:id="rId3" imgW="1628280" imgH="99720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3038475"/>
                        <a:ext cx="4932362" cy="301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831310"/>
              </p:ext>
            </p:extLst>
          </p:nvPr>
        </p:nvGraphicFramePr>
        <p:xfrm>
          <a:off x="5359400" y="3843338"/>
          <a:ext cx="2309813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Designer Drawing" r:id="rId5" imgW="762480" imgH="546120" progId="Designer.Drawing.7">
                  <p:embed/>
                </p:oleObj>
              </mc:Choice>
              <mc:Fallback>
                <p:oleObj name="Designer Drawing" r:id="rId5" imgW="762480" imgH="54612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3843338"/>
                        <a:ext cx="2309813" cy="165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graphicFrame>
        <p:nvGraphicFramePr>
          <p:cNvPr id="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327314"/>
              </p:ext>
            </p:extLst>
          </p:nvPr>
        </p:nvGraphicFramePr>
        <p:xfrm>
          <a:off x="3895756" y="3048000"/>
          <a:ext cx="5095844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name="Designer Drawing" r:id="rId3" imgW="1634400" imgH="997200" progId="Designer.Drawing.7">
                  <p:embed/>
                </p:oleObj>
              </mc:Choice>
              <mc:Fallback>
                <p:oleObj name="Designer Drawing" r:id="rId3" imgW="1634400" imgH="99720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56" y="3048000"/>
                        <a:ext cx="5095844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48128" y="838200"/>
            <a:ext cx="94718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b="1" dirty="0" smtClean="0">
                <a:solidFill>
                  <a:schemeClr val="tx2"/>
                </a:solidFill>
              </a:rPr>
              <a:t>Núcleo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464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Circuito magnético</a:t>
            </a:r>
          </a:p>
          <a:p>
            <a:pPr algn="l">
              <a:lnSpc>
                <a:spcPct val="90000"/>
              </a:lnSpc>
            </a:pP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Chapas de acero al silicio</a:t>
            </a:r>
          </a:p>
          <a:p>
            <a:pPr algn="l">
              <a:lnSpc>
                <a:spcPct val="90000"/>
              </a:lnSpc>
            </a:pP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Cubierto por material aislante</a:t>
            </a:r>
          </a:p>
          <a:p>
            <a:pPr algn="l">
              <a:lnSpc>
                <a:spcPct val="90000"/>
              </a:lnSpc>
            </a:pPr>
            <a:endParaRPr lang="es-ES" sz="2800" dirty="0" smtClean="0">
              <a:solidFill>
                <a:schemeClr val="tx2"/>
              </a:solidFill>
              <a:latin typeface="+mj-lt"/>
            </a:endParaRPr>
          </a:p>
          <a:p>
            <a:pPr algn="l">
              <a:lnSpc>
                <a:spcPct val="90000"/>
              </a:lnSpc>
            </a:pP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Compuesto por:</a:t>
            </a:r>
          </a:p>
          <a:p>
            <a:pPr lvl="1" algn="l">
              <a:lnSpc>
                <a:spcPct val="90000"/>
              </a:lnSpc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Columnas</a:t>
            </a:r>
          </a:p>
          <a:p>
            <a:pPr lvl="1" algn="l">
              <a:lnSpc>
                <a:spcPct val="90000"/>
              </a:lnSpc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Culata</a:t>
            </a:r>
          </a:p>
          <a:p>
            <a:pPr lvl="1" algn="l">
              <a:lnSpc>
                <a:spcPct val="90000"/>
              </a:lnSpc>
            </a:pP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Ventanas del núcleo</a:t>
            </a:r>
            <a:endParaRPr lang="es-ES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673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65150" y="762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Devanados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2250" y="1880311"/>
            <a:ext cx="8915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Constituyen el circuito eléctrico del transformador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None/>
              <a:tabLst/>
              <a:defRPr/>
            </a:pP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Conductores de COBRE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Redondos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Pletinas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Están aislados entre sí</a:t>
            </a:r>
          </a:p>
        </p:txBody>
      </p:sp>
    </p:spTree>
    <p:extLst>
      <p:ext uri="{BB962C8B-B14F-4D97-AF65-F5344CB8AC3E}">
        <p14:creationId xmlns:p14="http://schemas.microsoft.com/office/powerpoint/2010/main" val="259747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1467" y="914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Devanados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1467" y="2057400"/>
            <a:ext cx="8507413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Disposición de los devanados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CONCENTRICOS			ALTERNADOS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525242"/>
              </p:ext>
            </p:extLst>
          </p:nvPr>
        </p:nvGraphicFramePr>
        <p:xfrm>
          <a:off x="611188" y="3355975"/>
          <a:ext cx="2952750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8" name="Designer Drawing" r:id="rId3" imgW="1616040" imgH="1308240" progId="Designer.Drawing.7">
                  <p:embed/>
                </p:oleObj>
              </mc:Choice>
              <mc:Fallback>
                <p:oleObj name="Designer Drawing" r:id="rId3" imgW="1616040" imgH="130824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355975"/>
                        <a:ext cx="2952750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761"/>
              </p:ext>
            </p:extLst>
          </p:nvPr>
        </p:nvGraphicFramePr>
        <p:xfrm>
          <a:off x="5508625" y="3284538"/>
          <a:ext cx="3135313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9" name="Designer Drawing" r:id="rId5" imgW="1792800" imgH="1308240" progId="Designer.Drawing.7">
                  <p:embed/>
                </p:oleObj>
              </mc:Choice>
              <mc:Fallback>
                <p:oleObj name="Designer Drawing" r:id="rId5" imgW="1792800" imgH="130824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284538"/>
                        <a:ext cx="3135313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747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Sistema de refrigeración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20574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Pérdidas en el hierro y en el cobre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 necesario disipar el calor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TRAFO SECO (aire)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TRAFO  en BAÑO DE ACEITE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Aislante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Refrigerante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Tiene aditivos</a:t>
            </a:r>
          </a:p>
        </p:txBody>
      </p:sp>
    </p:spTree>
    <p:extLst>
      <p:ext uri="{BB962C8B-B14F-4D97-AF65-F5344CB8AC3E}">
        <p14:creationId xmlns:p14="http://schemas.microsoft.com/office/powerpoint/2010/main" val="259747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Sistema de refrigeración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TRAFO SECO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TRAFO  en BAÑO DE ACEITE</a:t>
            </a:r>
          </a:p>
        </p:txBody>
      </p:sp>
      <p:pic>
        <p:nvPicPr>
          <p:cNvPr id="7065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8275"/>
            <a:ext cx="5654040" cy="424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07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Sistema de refrigeración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TRAFO SECO</a:t>
            </a:r>
          </a:p>
        </p:txBody>
      </p:sp>
      <p:pic>
        <p:nvPicPr>
          <p:cNvPr id="6451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87630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79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Sistema de refrigeración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TRAFO  en BAÑO DE ACEITE</a:t>
            </a:r>
          </a:p>
        </p:txBody>
      </p:sp>
      <p:pic>
        <p:nvPicPr>
          <p:cNvPr id="6349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95549"/>
            <a:ext cx="43624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0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Refrigeración en baño de Aceite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514600"/>
            <a:ext cx="4343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None/>
              <a:tabLst/>
              <a:defRPr/>
            </a:pP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Depósito de Expansión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Cuba principal llena de aceite (menor oxidación)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Absorbe las dilataciones del aceite.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Lleva un filtro secante (humedad)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349194"/>
              </p:ext>
            </p:extLst>
          </p:nvPr>
        </p:nvGraphicFramePr>
        <p:xfrm>
          <a:off x="4716463" y="1928812"/>
          <a:ext cx="4214812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5" name="Designer Drawing" r:id="rId3" imgW="1554840" imgH="1591560" progId="Designer.Drawing.7">
                  <p:embed/>
                </p:oleObj>
              </mc:Choice>
              <mc:Fallback>
                <p:oleObj name="Designer Drawing" r:id="rId3" imgW="1554840" imgH="159156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928812"/>
                        <a:ext cx="4214812" cy="431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5720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Título"/>
          <p:cNvSpPr>
            <a:spLocks noGrp="1"/>
          </p:cNvSpPr>
          <p:nvPr>
            <p:ph type="ctrTitle"/>
          </p:nvPr>
        </p:nvSpPr>
        <p:spPr>
          <a:xfrm>
            <a:off x="0" y="2060575"/>
            <a:ext cx="9144000" cy="4248150"/>
          </a:xfrm>
        </p:spPr>
        <p:txBody>
          <a:bodyPr/>
          <a:lstStyle/>
          <a:p>
            <a:pPr eaLnBrk="1" hangingPunct="1"/>
            <a:r>
              <a:rPr lang="es-ES" sz="4800" b="1" u="sng" smtClean="0">
                <a:solidFill>
                  <a:schemeClr val="tx2"/>
                </a:solidFill>
              </a:rPr>
              <a:t>TRANSFORMADORES TEORÍA GENERAL </a:t>
            </a:r>
            <a:br>
              <a:rPr lang="es-ES" sz="4800" b="1" u="sng" smtClean="0">
                <a:solidFill>
                  <a:schemeClr val="tx2"/>
                </a:solidFill>
              </a:rPr>
            </a:br>
            <a:r>
              <a:rPr lang="es-ES" sz="4000" smtClean="0">
                <a:solidFill>
                  <a:schemeClr val="tx2"/>
                </a:solidFill>
              </a:rPr>
              <a:t> </a:t>
            </a:r>
            <a:r>
              <a:rPr lang="es-ES" sz="4000" smtClean="0"/>
              <a:t/>
            </a:r>
            <a:br>
              <a:rPr lang="es-ES" sz="4000" smtClean="0"/>
            </a:br>
            <a:r>
              <a:rPr lang="es-ES" sz="4000" smtClean="0"/>
              <a:t/>
            </a:r>
            <a:br>
              <a:rPr lang="es-ES" sz="4000" smtClean="0"/>
            </a:br>
            <a:endParaRPr lang="es-ES" sz="40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Aisladores pasantes y otros elementos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743200"/>
            <a:ext cx="403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Pasatapas</a:t>
            </a:r>
            <a:r>
              <a:rPr kumimoji="0" lang="es-E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→ porcelana (rellenos de aire o aceite)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endParaRPr kumimoji="0" lang="es-E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52265"/>
              </p:ext>
            </p:extLst>
          </p:nvPr>
        </p:nvGraphicFramePr>
        <p:xfrm>
          <a:off x="4572000" y="2205038"/>
          <a:ext cx="4068763" cy="421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6" name="Designer Drawing" r:id="rId3" imgW="1554840" imgH="1609920" progId="Designer.Drawing.7">
                  <p:embed/>
                </p:oleObj>
              </mc:Choice>
              <mc:Fallback>
                <p:oleObj name="Designer Drawing" r:id="rId3" imgW="1554840" imgH="160992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05038"/>
                        <a:ext cx="4068763" cy="421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900976"/>
              </p:ext>
            </p:extLst>
          </p:nvPr>
        </p:nvGraphicFramePr>
        <p:xfrm>
          <a:off x="903288" y="4148138"/>
          <a:ext cx="3744912" cy="22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7" name="Designer Drawing" r:id="rId5" imgW="1628280" imgH="978840" progId="Designer.Drawing.7">
                  <p:embed/>
                </p:oleObj>
              </mc:Choice>
              <mc:Fallback>
                <p:oleObj name="Designer Drawing" r:id="rId5" imgW="1628280" imgH="97884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4148138"/>
                        <a:ext cx="3744912" cy="225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147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-152400" y="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dirty="0" smtClean="0">
                <a:solidFill>
                  <a:schemeClr val="tx2"/>
                </a:solidFill>
              </a:rPr>
              <a:t>TRANSFORMADORES</a:t>
            </a:r>
            <a:endParaRPr lang="es-ES" sz="4000" dirty="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01455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Aisladores pasantes y otros elementos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350795"/>
            <a:ext cx="793115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Relé 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Buchholz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934426"/>
              </p:ext>
            </p:extLst>
          </p:nvPr>
        </p:nvGraphicFramePr>
        <p:xfrm>
          <a:off x="3186016" y="2514599"/>
          <a:ext cx="5957984" cy="3709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3" name="Designer Drawing" r:id="rId3" imgW="4758480" imgH="2960280" progId="Designer.Drawing.7">
                  <p:embed/>
                </p:oleObj>
              </mc:Choice>
              <mc:Fallback>
                <p:oleObj name="Designer Drawing" r:id="rId3" imgW="4758480" imgH="2960280" progId="Designer.Drawing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016" y="2514599"/>
                        <a:ext cx="5957984" cy="3709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Relé Buchholz - Diámetro nominal del tubo 80m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48100"/>
            <a:ext cx="201930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56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0" y="26035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smtClean="0">
                <a:solidFill>
                  <a:schemeClr val="tx2"/>
                </a:solidFill>
              </a:rPr>
              <a:t>TIPOS DE TRANSFORMADORES</a:t>
            </a:r>
            <a:endParaRPr lang="es-ES" sz="400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358775" y="2159381"/>
            <a:ext cx="86423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transformadores se construyen en dos formas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Transformador  Monofásico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Transformador Trifásico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003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/>
          <p:cNvSpPr>
            <a:spLocks noGrp="1"/>
          </p:cNvSpPr>
          <p:nvPr>
            <p:ph type="ctrTitle"/>
          </p:nvPr>
        </p:nvSpPr>
        <p:spPr>
          <a:xfrm>
            <a:off x="0" y="260350"/>
            <a:ext cx="9144000" cy="1081088"/>
          </a:xfrm>
        </p:spPr>
        <p:txBody>
          <a:bodyPr/>
          <a:lstStyle/>
          <a:p>
            <a:pPr eaLnBrk="1" hangingPunct="1"/>
            <a:r>
              <a:rPr lang="es-ES" sz="4900" b="1" u="sng" smtClean="0">
                <a:solidFill>
                  <a:schemeClr val="tx2"/>
                </a:solidFill>
              </a:rPr>
              <a:t>TIPOS DE TRANSFORMADORES</a:t>
            </a:r>
            <a:endParaRPr lang="es-ES" sz="4000" smtClean="0"/>
          </a:p>
        </p:txBody>
      </p:sp>
      <p:sp>
        <p:nvSpPr>
          <p:cNvPr id="47106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762000" y="1905000"/>
            <a:ext cx="7772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s-ES" b="1" dirty="0"/>
              <a:t>Transformador de Potencia</a:t>
            </a:r>
            <a:r>
              <a:rPr lang="es-ES" dirty="0"/>
              <a:t>: Se utiliza primariamente para conectar </a:t>
            </a:r>
            <a:r>
              <a:rPr lang="es-ES" dirty="0" smtClean="0"/>
              <a:t>la energía </a:t>
            </a:r>
            <a:r>
              <a:rPr lang="es-ES" dirty="0"/>
              <a:t>eléctrica de una línea de suministro de energía a un sistema de </a:t>
            </a:r>
            <a:r>
              <a:rPr lang="es-ES" dirty="0" smtClean="0"/>
              <a:t>circuito</a:t>
            </a:r>
            <a:r>
              <a:rPr lang="es-ES" dirty="0"/>
              <a:t>, o bien a uno o varios componentes del sistema.</a:t>
            </a:r>
            <a:endParaRPr lang="en-US" dirty="0"/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838200" y="2971800"/>
            <a:ext cx="739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b="1" dirty="0" err="1"/>
              <a:t>Transformador</a:t>
            </a:r>
            <a:r>
              <a:rPr lang="en-US" b="1" dirty="0"/>
              <a:t> de </a:t>
            </a:r>
            <a:r>
              <a:rPr lang="en-US" b="1" dirty="0" err="1"/>
              <a:t>Distribución</a:t>
            </a:r>
            <a:r>
              <a:rPr lang="en-US" dirty="0"/>
              <a:t>: Se </a:t>
            </a:r>
            <a:r>
              <a:rPr lang="en-US" dirty="0" err="1"/>
              <a:t>utiliza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suministrar</a:t>
            </a:r>
            <a:r>
              <a:rPr lang="en-US" dirty="0"/>
              <a:t> </a:t>
            </a:r>
            <a:r>
              <a:rPr lang="en-US" dirty="0" err="1" smtClean="0"/>
              <a:t>cantidades</a:t>
            </a:r>
            <a:r>
              <a:rPr lang="en-US" dirty="0" smtClean="0"/>
              <a:t> </a:t>
            </a:r>
            <a:r>
              <a:rPr lang="en-US" dirty="0" err="1"/>
              <a:t>relativamente</a:t>
            </a:r>
            <a:r>
              <a:rPr lang="en-US" dirty="0"/>
              <a:t> </a:t>
            </a:r>
            <a:r>
              <a:rPr lang="en-US" dirty="0" err="1"/>
              <a:t>pequeñas</a:t>
            </a:r>
            <a:r>
              <a:rPr lang="en-US" dirty="0"/>
              <a:t> de </a:t>
            </a:r>
            <a:r>
              <a:rPr lang="en-US" dirty="0" err="1"/>
              <a:t>energía</a:t>
            </a:r>
            <a:r>
              <a:rPr lang="en-US" dirty="0"/>
              <a:t> a </a:t>
            </a:r>
            <a:r>
              <a:rPr lang="en-US" dirty="0" err="1" smtClean="0"/>
              <a:t>consumidores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838200" y="3886200"/>
            <a:ext cx="7391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s-ES" b="1" dirty="0"/>
              <a:t>Transformadores de medición:</a:t>
            </a:r>
            <a:r>
              <a:rPr lang="es-ES" dirty="0"/>
              <a:t> se utilizan para permitir que un </a:t>
            </a:r>
            <a:r>
              <a:rPr lang="es-ES" dirty="0" smtClean="0"/>
              <a:t>instrumento </a:t>
            </a:r>
            <a:r>
              <a:rPr lang="es-ES" dirty="0"/>
              <a:t>adjunto mida la corriente o la tensión sin que sea necesario que pase toda la potencia a través del instrumento.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84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s-ES" b="1" dirty="0" smtClean="0"/>
              <a:t>Transformador de Potencia</a:t>
            </a:r>
            <a:endParaRPr lang="en-US" b="1" dirty="0" smtClean="0"/>
          </a:p>
        </p:txBody>
      </p:sp>
      <p:pic>
        <p:nvPicPr>
          <p:cNvPr id="4710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s-ES" b="1" dirty="0" smtClean="0"/>
              <a:t>Transformador de Potencia</a:t>
            </a:r>
            <a:endParaRPr lang="en-US" b="1" dirty="0" smtClean="0"/>
          </a:p>
        </p:txBody>
      </p:sp>
      <p:pic>
        <p:nvPicPr>
          <p:cNvPr id="4710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667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27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97217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/>
          <p:cNvSpPr txBox="1">
            <a:spLocks noChangeAspect="1" noChangeArrowheads="1"/>
          </p:cNvSpPr>
          <p:nvPr/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b="1" smtClean="0"/>
              <a:t>Transformador de Potencia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197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 txBox="1">
            <a:spLocks noChangeAspect="1" noChangeArrowheads="1"/>
          </p:cNvSpPr>
          <p:nvPr/>
        </p:nvSpPr>
        <p:spPr bwMode="auto">
          <a:xfrm>
            <a:off x="457200" y="762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b="1" smtClean="0"/>
              <a:t>Transformador de Potencia</a:t>
            </a:r>
            <a:endParaRPr lang="en-US" b="1" dirty="0" smtClean="0"/>
          </a:p>
        </p:txBody>
      </p:sp>
      <p:pic>
        <p:nvPicPr>
          <p:cNvPr id="5120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5" y="2667000"/>
            <a:ext cx="91536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47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gen de transformadores de distribu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smtClean="0"/>
              <a:t>Transformador de Distribución</a:t>
            </a:r>
            <a:endParaRPr lang="en-US" sz="4000" b="1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 err="1" smtClean="0"/>
              <a:t>Transformador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Distribución</a:t>
            </a:r>
            <a:endParaRPr lang="en-US" sz="4000" b="1" dirty="0" smtClean="0"/>
          </a:p>
        </p:txBody>
      </p:sp>
      <p:pic>
        <p:nvPicPr>
          <p:cNvPr id="532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6" y="1447800"/>
            <a:ext cx="6784974" cy="50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Resultado de imagen de transformadores de distribu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11" y="3429000"/>
            <a:ext cx="2857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0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524750" cy="1081088"/>
          </a:xfrm>
        </p:spPr>
        <p:txBody>
          <a:bodyPr/>
          <a:lstStyle/>
          <a:p>
            <a:pPr eaLnBrk="1" hangingPunct="1"/>
            <a:r>
              <a:rPr lang="es-ES" sz="4800" b="1" u="sng" smtClean="0">
                <a:solidFill>
                  <a:schemeClr val="tx2"/>
                </a:solidFill>
              </a:rPr>
              <a:t>TRANSFORMADOR</a:t>
            </a:r>
            <a:endParaRPr lang="es-ES" sz="4000" smtClean="0"/>
          </a:p>
        </p:txBody>
      </p:sp>
      <p:sp>
        <p:nvSpPr>
          <p:cNvPr id="4301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0" y="1600200"/>
            <a:ext cx="90011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/>
              <a:t>¿Que es un transformador?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solidFill>
                  <a:srgbClr val="0000FF"/>
                </a:solidFill>
                <a:latin typeface="Verdana" pitchFamily="34" charset="0"/>
              </a:rPr>
              <a:t>corriente eléctrica.</a:t>
            </a:r>
            <a:r>
              <a:rPr lang="es-ES" sz="600"/>
              <a:t/>
            </a:r>
            <a:br>
              <a:rPr lang="es-ES" sz="600"/>
            </a:br>
            <a:r>
              <a:rPr lang="es-ES"/>
              <a:t/>
            </a:r>
            <a:br>
              <a:rPr lang="es-ES"/>
            </a:br>
            <a:r>
              <a:rPr lang="es-ES"/>
              <a:t>  </a:t>
            </a:r>
            <a:r>
              <a:rPr lang="es-ES" sz="8500"/>
              <a:t> </a:t>
            </a:r>
            <a:endParaRPr lang="es-ES"/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28599" y="2667000"/>
            <a:ext cx="87725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s-ES" sz="3600" dirty="0" smtClean="0"/>
              <a:t>El </a:t>
            </a:r>
            <a:r>
              <a:rPr lang="es-ES" sz="3600" b="1" i="1" dirty="0" smtClean="0"/>
              <a:t>transformador</a:t>
            </a:r>
            <a:r>
              <a:rPr lang="es-ES" sz="3600" dirty="0" smtClean="0"/>
              <a:t> es una máquina (aparato estática) </a:t>
            </a:r>
            <a:r>
              <a:rPr lang="es-ES" sz="3600" dirty="0"/>
              <a:t>electromagnético que convierte la corriente alterna de un voltaje en corriente alterna de la misma frecuencia, pero de otro voltaje.</a:t>
            </a:r>
            <a:endParaRPr lang="en-US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ES" b="1" smtClean="0"/>
              <a:t>Transformadores de medición</a:t>
            </a:r>
            <a:endParaRPr lang="en-US" b="1" smtClean="0"/>
          </a:p>
        </p:txBody>
      </p:sp>
      <p:pic>
        <p:nvPicPr>
          <p:cNvPr id="54274" name="Picture 2" descr="Resultado de imagen de transformadores de med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00400"/>
            <a:ext cx="22669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4785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Título"/>
          <p:cNvSpPr>
            <a:spLocks noGrp="1"/>
          </p:cNvSpPr>
          <p:nvPr>
            <p:ph type="ctrTitle"/>
          </p:nvPr>
        </p:nvSpPr>
        <p:spPr>
          <a:xfrm>
            <a:off x="0" y="2060575"/>
            <a:ext cx="9144000" cy="4248150"/>
          </a:xfrm>
        </p:spPr>
        <p:txBody>
          <a:bodyPr/>
          <a:lstStyle/>
          <a:p>
            <a:pPr eaLnBrk="1" hangingPunct="1"/>
            <a:r>
              <a:rPr lang="es-ES" sz="4800" b="1" u="sng" dirty="0" smtClean="0">
                <a:solidFill>
                  <a:schemeClr val="tx2"/>
                </a:solidFill>
              </a:rPr>
              <a:t>TRANSFORMADORES TEORÍA GENERAL </a:t>
            </a:r>
            <a:br>
              <a:rPr lang="es-ES" sz="4800" b="1" u="sng" dirty="0" smtClean="0">
                <a:solidFill>
                  <a:schemeClr val="tx2"/>
                </a:solidFill>
              </a:rPr>
            </a:br>
            <a:r>
              <a:rPr lang="es-ES" sz="4000" dirty="0" smtClean="0">
                <a:solidFill>
                  <a:schemeClr val="tx2"/>
                </a:solidFill>
              </a:rPr>
              <a:t> </a:t>
            </a:r>
            <a:r>
              <a:rPr lang="es-ES" sz="4000" dirty="0" smtClean="0"/>
              <a:t/>
            </a:r>
            <a:br>
              <a:rPr lang="es-ES" sz="4000" dirty="0" smtClean="0"/>
            </a:br>
            <a:r>
              <a:rPr lang="es-ES" sz="4000" dirty="0" smtClean="0"/>
              <a:t/>
            </a:r>
            <a:br>
              <a:rPr lang="es-ES" sz="4000" dirty="0" smtClean="0"/>
            </a:br>
            <a:endParaRPr lang="es-ES" sz="4000" dirty="0" smtClean="0"/>
          </a:p>
        </p:txBody>
      </p:sp>
      <p:pic>
        <p:nvPicPr>
          <p:cNvPr id="2" name="Máquinas eléctricas   El transformad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209072" cy="51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46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/>
          <p:cNvSpPr>
            <a:spLocks noGrp="1"/>
          </p:cNvSpPr>
          <p:nvPr>
            <p:ph type="ctrTitle"/>
          </p:nvPr>
        </p:nvSpPr>
        <p:spPr>
          <a:xfrm>
            <a:off x="704850" y="76200"/>
            <a:ext cx="7524750" cy="1081088"/>
          </a:xfrm>
        </p:spPr>
        <p:txBody>
          <a:bodyPr/>
          <a:lstStyle/>
          <a:p>
            <a:pPr eaLnBrk="1" hangingPunct="1"/>
            <a:r>
              <a:rPr lang="es-ES" sz="4800" b="1" u="sng" dirty="0" smtClean="0">
                <a:solidFill>
                  <a:schemeClr val="tx2"/>
                </a:solidFill>
              </a:rPr>
              <a:t>TRANSFORMADOR</a:t>
            </a:r>
            <a:endParaRPr lang="es-ES" sz="4000" dirty="0" smtClean="0"/>
          </a:p>
        </p:txBody>
      </p:sp>
      <p:sp>
        <p:nvSpPr>
          <p:cNvPr id="4301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solidFill>
                  <a:srgbClr val="0000FF"/>
                </a:solidFill>
                <a:latin typeface="Verdana" pitchFamily="34" charset="0"/>
              </a:rPr>
              <a:t>corriente eléctrica.</a:t>
            </a:r>
            <a:r>
              <a:rPr lang="es-ES" sz="600"/>
              <a:t/>
            </a:r>
            <a:br>
              <a:rPr lang="es-ES" sz="600"/>
            </a:br>
            <a:r>
              <a:rPr lang="es-ES"/>
              <a:t/>
            </a:r>
            <a:br>
              <a:rPr lang="es-ES"/>
            </a:br>
            <a:r>
              <a:rPr lang="es-ES"/>
              <a:t>  </a:t>
            </a:r>
            <a:r>
              <a:rPr lang="es-ES" sz="8500"/>
              <a:t> </a:t>
            </a:r>
            <a:endParaRPr lang="es-E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066800"/>
            <a:ext cx="85344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Origen del transformador: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Anillo de Inducción de Faraday</a:t>
            </a:r>
          </a:p>
        </p:txBody>
      </p:sp>
      <p:pic>
        <p:nvPicPr>
          <p:cNvPr id="552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42"/>
            <a:ext cx="4479900" cy="309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0827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69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524750" cy="1081088"/>
          </a:xfrm>
        </p:spPr>
        <p:txBody>
          <a:bodyPr/>
          <a:lstStyle/>
          <a:p>
            <a:pPr eaLnBrk="1" hangingPunct="1"/>
            <a:r>
              <a:rPr lang="es-ES" sz="4800" b="1" u="sng" dirty="0" smtClean="0">
                <a:solidFill>
                  <a:schemeClr val="tx2"/>
                </a:solidFill>
              </a:rPr>
              <a:t>TRANSFORMADOR</a:t>
            </a:r>
            <a:endParaRPr lang="es-ES" sz="4000" dirty="0" smtClean="0"/>
          </a:p>
        </p:txBody>
      </p:sp>
      <p:sp>
        <p:nvSpPr>
          <p:cNvPr id="4301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solidFill>
                  <a:srgbClr val="0000FF"/>
                </a:solidFill>
                <a:latin typeface="Verdana" pitchFamily="34" charset="0"/>
              </a:rPr>
              <a:t>corriente eléctrica.</a:t>
            </a:r>
            <a:r>
              <a:rPr lang="es-ES" sz="600"/>
              <a:t/>
            </a:r>
            <a:br>
              <a:rPr lang="es-ES" sz="600"/>
            </a:br>
            <a:r>
              <a:rPr lang="es-ES"/>
              <a:t/>
            </a:r>
            <a:br>
              <a:rPr lang="es-ES"/>
            </a:br>
            <a:r>
              <a:rPr lang="es-ES"/>
              <a:t>  </a:t>
            </a:r>
            <a:r>
              <a:rPr lang="es-ES" sz="8500"/>
              <a:t> </a:t>
            </a:r>
            <a:endParaRPr lang="es-ES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565150" y="11430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Es una máquina eléctrica  que transforma una forma de la energía en otra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 smtClean="0">
              <a:solidFill>
                <a:schemeClr val="tx2"/>
              </a:solidFill>
              <a:latin typeface="+mj-lt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Un motor eléctrico  transforma la energía       eléctrica en energía mecánica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Un generador  eléctrico transforma la energía      mecánica en energía eléctrica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>
                <a:solidFill>
                  <a:schemeClr val="tx2"/>
                </a:solidFill>
                <a:latin typeface="+mj-lt"/>
              </a:rPr>
              <a:t>Un transformador no transforma la energía      sino que le modifica las propiedades de esta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6138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Título"/>
          <p:cNvSpPr>
            <a:spLocks noGrp="1"/>
          </p:cNvSpPr>
          <p:nvPr>
            <p:ph type="ctrTitle"/>
          </p:nvPr>
        </p:nvSpPr>
        <p:spPr>
          <a:xfrm>
            <a:off x="431800" y="115888"/>
            <a:ext cx="7524750" cy="1081087"/>
          </a:xfrm>
        </p:spPr>
        <p:txBody>
          <a:bodyPr/>
          <a:lstStyle/>
          <a:p>
            <a:pPr eaLnBrk="1" hangingPunct="1"/>
            <a:r>
              <a:rPr lang="es-ES" b="1" u="sng" smtClean="0">
                <a:solidFill>
                  <a:schemeClr val="tx2"/>
                </a:solidFill>
              </a:rPr>
              <a:t>FUNCIONAMIENTO DEL TRANSFORMADOR</a:t>
            </a:r>
          </a:p>
        </p:txBody>
      </p:sp>
      <p:sp>
        <p:nvSpPr>
          <p:cNvPr id="44034" name="1 Título"/>
          <p:cNvSpPr txBox="1">
            <a:spLocks/>
          </p:cNvSpPr>
          <p:nvPr/>
        </p:nvSpPr>
        <p:spPr bwMode="auto">
          <a:xfrm>
            <a:off x="0" y="16002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34925" y="2781300"/>
            <a:ext cx="90011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/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0" y="1752600"/>
            <a:ext cx="90360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800" dirty="0" smtClean="0"/>
              <a:t>Sabemos </a:t>
            </a:r>
            <a:r>
              <a:rPr lang="es-ES" sz="2800" dirty="0"/>
              <a:t>que una </a:t>
            </a:r>
            <a:r>
              <a:rPr lang="es-ES" sz="2800" b="1" dirty="0">
                <a:solidFill>
                  <a:srgbClr val="FF0000"/>
                </a:solidFill>
              </a:rPr>
              <a:t>corriente eléctrica</a:t>
            </a:r>
            <a:r>
              <a:rPr lang="es-ES" sz="2800" dirty="0"/>
              <a:t> circulando a través de un conductor establece un campo magnético alrededor de él. Si este conductor está formando un enrollado o bobina, el campo magnético se establece en el interior de la misma. Si la corriente es alterna, el campo magnético será variable con el tiempo. Está característica de la corriente, sumado a otros principios y leyes que de allí se deriven, dio lugar al surgimiento del transformador. </a:t>
            </a:r>
            <a:endParaRPr 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524750" cy="1081088"/>
          </a:xfrm>
        </p:spPr>
        <p:txBody>
          <a:bodyPr/>
          <a:lstStyle/>
          <a:p>
            <a:pPr eaLnBrk="1" hangingPunct="1"/>
            <a:r>
              <a:rPr lang="es-ES" sz="4800" b="1" u="sng" dirty="0" smtClean="0">
                <a:solidFill>
                  <a:schemeClr val="tx2"/>
                </a:solidFill>
              </a:rPr>
              <a:t>TRANSFORMADOR</a:t>
            </a:r>
            <a:endParaRPr lang="es-ES" sz="4000" dirty="0" smtClean="0"/>
          </a:p>
        </p:txBody>
      </p:sp>
      <p:sp>
        <p:nvSpPr>
          <p:cNvPr id="4301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solidFill>
                  <a:srgbClr val="0000FF"/>
                </a:solidFill>
                <a:latin typeface="Verdana" pitchFamily="34" charset="0"/>
              </a:rPr>
              <a:t>corriente eléctrica.</a:t>
            </a:r>
            <a:r>
              <a:rPr lang="es-ES" sz="600"/>
              <a:t/>
            </a:r>
            <a:br>
              <a:rPr lang="es-ES" sz="600"/>
            </a:br>
            <a:r>
              <a:rPr lang="es-ES"/>
              <a:t/>
            </a:r>
            <a:br>
              <a:rPr lang="es-ES"/>
            </a:br>
            <a:r>
              <a:rPr lang="es-ES"/>
              <a:t>  </a:t>
            </a:r>
            <a:r>
              <a:rPr lang="es-ES" sz="8500"/>
              <a:t> </a:t>
            </a:r>
            <a:endParaRPr lang="es-ES"/>
          </a:p>
        </p:txBody>
      </p:sp>
      <p:pic>
        <p:nvPicPr>
          <p:cNvPr id="8" name="Picture 4" descr="perdidas Jo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287624"/>
            <a:ext cx="4038600" cy="35496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430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>
              <a:buClr>
                <a:srgbClr val="E3E3FF"/>
              </a:buClr>
              <a:buNone/>
            </a:pPr>
            <a:r>
              <a:rPr lang="es-ES" b="1" u="sng" kern="0" dirty="0">
                <a:solidFill>
                  <a:schemeClr val="tx2"/>
                </a:solidFill>
                <a:latin typeface="Arial"/>
              </a:rPr>
              <a:t>Transporte de energía eléctrica:</a:t>
            </a:r>
            <a:endParaRPr kumimoji="0" lang="es-ES" sz="3200" b="1" i="0" u="sng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>
              <a:buClr>
                <a:srgbClr val="E3E3FF"/>
              </a:buClr>
            </a:pPr>
            <a:r>
              <a:rPr lang="es-ES" kern="0" dirty="0">
                <a:solidFill>
                  <a:schemeClr val="tx2"/>
                </a:solidFill>
                <a:latin typeface="Arial"/>
              </a:rPr>
              <a:t>Si aumenta la tensión, la corriente disminuye:</a:t>
            </a:r>
          </a:p>
          <a:p>
            <a:pPr lvl="0">
              <a:buClr>
                <a:srgbClr val="E3E3FF"/>
              </a:buClr>
            </a:pPr>
            <a:r>
              <a:rPr lang="es-ES" kern="0" dirty="0">
                <a:solidFill>
                  <a:schemeClr val="tx2"/>
                </a:solidFill>
                <a:latin typeface="Arial"/>
              </a:rPr>
              <a:t>Menor sección del conductor.</a:t>
            </a:r>
          </a:p>
          <a:p>
            <a:pPr lvl="0">
              <a:buClr>
                <a:srgbClr val="E3E3FF"/>
              </a:buClr>
            </a:pPr>
            <a:r>
              <a:rPr lang="es-ES" kern="0" dirty="0">
                <a:solidFill>
                  <a:schemeClr val="tx2"/>
                </a:solidFill>
                <a:latin typeface="Arial"/>
              </a:rPr>
              <a:t>Menores pérdidas por efecto Joule.</a:t>
            </a:r>
          </a:p>
        </p:txBody>
      </p:sp>
    </p:spTree>
    <p:extLst>
      <p:ext uri="{BB962C8B-B14F-4D97-AF65-F5344CB8AC3E}">
        <p14:creationId xmlns:p14="http://schemas.microsoft.com/office/powerpoint/2010/main" val="1067627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solidFill>
                  <a:srgbClr val="0000FF"/>
                </a:solidFill>
                <a:latin typeface="Verdana" pitchFamily="34" charset="0"/>
              </a:rPr>
              <a:t>corriente eléctrica.</a:t>
            </a:r>
            <a:r>
              <a:rPr lang="es-ES" sz="600"/>
              <a:t/>
            </a:r>
            <a:br>
              <a:rPr lang="es-ES" sz="600"/>
            </a:br>
            <a:r>
              <a:rPr lang="es-ES"/>
              <a:t/>
            </a:r>
            <a:br>
              <a:rPr lang="es-ES"/>
            </a:br>
            <a:r>
              <a:rPr lang="es-ES"/>
              <a:t>  </a:t>
            </a:r>
            <a:r>
              <a:rPr lang="es-ES" sz="8500"/>
              <a:t> </a:t>
            </a:r>
            <a:endParaRPr lang="es-E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93675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s-ES" sz="4000" dirty="0" smtClean="0"/>
              <a:t>Generación, transporte y distribución de energía eléctrica</a:t>
            </a:r>
            <a:endParaRPr lang="es-ES" sz="4000" dirty="0"/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1220788" y="1989138"/>
            <a:ext cx="6481762" cy="4752975"/>
            <a:chOff x="657" y="1071"/>
            <a:chExt cx="3584" cy="2631"/>
          </a:xfrm>
        </p:grpSpPr>
        <p:sp>
          <p:nvSpPr>
            <p:cNvPr id="10" name="Rectangle 15"/>
            <p:cNvSpPr>
              <a:spLocks noChangeArrowheads="1"/>
            </p:cNvSpPr>
            <p:nvPr/>
          </p:nvSpPr>
          <p:spPr bwMode="auto">
            <a:xfrm>
              <a:off x="657" y="1071"/>
              <a:ext cx="3584" cy="263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11" name="Picture 4" descr="power-transmiss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071"/>
              <a:ext cx="3584" cy="2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6732588" y="1989138"/>
            <a:ext cx="2411412" cy="1008062"/>
            <a:chOff x="4241" y="1253"/>
            <a:chExt cx="1519" cy="635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4852" y="1253"/>
              <a:ext cx="9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 dirty="0">
                  <a:solidFill>
                    <a:schemeClr val="tx2"/>
                  </a:solidFill>
                </a:rPr>
                <a:t>Generación</a:t>
              </a:r>
            </a:p>
            <a:p>
              <a:pPr algn="ctr"/>
              <a:r>
                <a:rPr lang="es-ES" b="1" dirty="0">
                  <a:solidFill>
                    <a:schemeClr val="tx2"/>
                  </a:solidFill>
                </a:rPr>
                <a:t>15-30 </a:t>
              </a:r>
              <a:r>
                <a:rPr lang="es-ES" b="1" dirty="0" err="1">
                  <a:solidFill>
                    <a:schemeClr val="tx2"/>
                  </a:solidFill>
                </a:rPr>
                <a:t>kV</a:t>
              </a:r>
              <a:endParaRPr lang="es-ES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>
              <a:off x="4241" y="1480"/>
              <a:ext cx="544" cy="40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4787900" y="3429000"/>
            <a:ext cx="1809750" cy="1433513"/>
            <a:chOff x="2698" y="1979"/>
            <a:chExt cx="1140" cy="903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2698" y="2478"/>
              <a:ext cx="114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/>
                <a:t>Transformador</a:t>
              </a:r>
            </a:p>
            <a:p>
              <a:pPr algn="ctr"/>
              <a:r>
                <a:rPr lang="es-ES" b="1"/>
                <a:t>Elevador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3243" y="1979"/>
              <a:ext cx="90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3184525" y="2781300"/>
            <a:ext cx="1377950" cy="1525588"/>
            <a:chOff x="2006" y="1752"/>
            <a:chExt cx="868" cy="961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006" y="2309"/>
              <a:ext cx="8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/>
                <a:t>Transporte</a:t>
              </a:r>
            </a:p>
            <a:p>
              <a:pPr algn="ctr"/>
              <a:r>
                <a:rPr lang="es-ES" b="1"/>
                <a:t>380-400kV</a:t>
              </a: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2336" y="1752"/>
              <a:ext cx="0" cy="5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1042988" y="4149725"/>
            <a:ext cx="1517650" cy="1230313"/>
            <a:chOff x="657" y="2614"/>
            <a:chExt cx="956" cy="775"/>
          </a:xfrm>
        </p:grpSpPr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57" y="3158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b="1"/>
                <a:t>Distribución</a:t>
              </a: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V="1">
              <a:off x="975" y="2614"/>
              <a:ext cx="272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oup 28"/>
          <p:cNvGrpSpPr>
            <a:grpSpLocks/>
          </p:cNvGrpSpPr>
          <p:nvPr/>
        </p:nvGrpSpPr>
        <p:grpSpPr bwMode="auto">
          <a:xfrm>
            <a:off x="1547813" y="4868863"/>
            <a:ext cx="2016125" cy="1563687"/>
            <a:chOff x="930" y="3158"/>
            <a:chExt cx="1270" cy="985"/>
          </a:xfrm>
        </p:grpSpPr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930" y="3566"/>
              <a:ext cx="1140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/>
                <a:t>Transformador</a:t>
              </a:r>
            </a:p>
            <a:p>
              <a:pPr algn="ctr"/>
              <a:r>
                <a:rPr lang="es-ES" b="1"/>
                <a:t>Consumo</a:t>
              </a:r>
            </a:p>
            <a:p>
              <a:pPr algn="ctr"/>
              <a:r>
                <a:rPr lang="es-ES" b="1"/>
                <a:t>240-400 V</a:t>
              </a: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1791" y="3158"/>
              <a:ext cx="409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5272088" y="5608638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s-ES"/>
          </a:p>
          <a:p>
            <a:pPr algn="ctr"/>
            <a:r>
              <a:rPr lang="es-ES" b="1"/>
              <a:t>Consumo</a:t>
            </a:r>
          </a:p>
        </p:txBody>
      </p:sp>
      <p:grpSp>
        <p:nvGrpSpPr>
          <p:cNvPr id="28" name="Group 30"/>
          <p:cNvGrpSpPr>
            <a:grpSpLocks/>
          </p:cNvGrpSpPr>
          <p:nvPr/>
        </p:nvGrpSpPr>
        <p:grpSpPr bwMode="auto">
          <a:xfrm>
            <a:off x="250825" y="1916113"/>
            <a:ext cx="1809750" cy="1368425"/>
            <a:chOff x="158" y="1207"/>
            <a:chExt cx="1140" cy="862"/>
          </a:xfrm>
        </p:grpSpPr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158" y="1207"/>
              <a:ext cx="1140" cy="5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Transformador</a:t>
              </a:r>
            </a:p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Reductor</a:t>
              </a:r>
            </a:p>
            <a:p>
              <a:pPr algn="ctr"/>
              <a:r>
                <a:rPr lang="es-ES" b="1" dirty="0">
                  <a:solidFill>
                    <a:srgbClr val="FFFF00"/>
                  </a:solidFill>
                </a:rPr>
                <a:t>15kV</a:t>
              </a:r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912" y="1776"/>
              <a:ext cx="290" cy="29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08090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524750" cy="1081088"/>
          </a:xfrm>
        </p:spPr>
        <p:txBody>
          <a:bodyPr/>
          <a:lstStyle/>
          <a:p>
            <a:pPr eaLnBrk="1" hangingPunct="1"/>
            <a:r>
              <a:rPr lang="es-ES" sz="4800" b="1" u="sng" dirty="0" smtClean="0">
                <a:solidFill>
                  <a:schemeClr val="tx2"/>
                </a:solidFill>
              </a:rPr>
              <a:t>TRANSFORMADOR</a:t>
            </a:r>
            <a:endParaRPr lang="es-ES" sz="4000" dirty="0" smtClean="0"/>
          </a:p>
        </p:txBody>
      </p:sp>
      <p:sp>
        <p:nvSpPr>
          <p:cNvPr id="43010" name="1 Título"/>
          <p:cNvSpPr txBox="1">
            <a:spLocks/>
          </p:cNvSpPr>
          <p:nvPr/>
        </p:nvSpPr>
        <p:spPr bwMode="auto">
          <a:xfrm>
            <a:off x="107950" y="16287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s-ES" sz="1200">
                <a:solidFill>
                  <a:srgbClr val="0000FF"/>
                </a:solidFill>
                <a:latin typeface="Verdana" pitchFamily="34" charset="0"/>
              </a:rPr>
              <a:t>corriente eléctrica.</a:t>
            </a:r>
            <a:r>
              <a:rPr lang="es-ES" sz="600"/>
              <a:t/>
            </a:r>
            <a:br>
              <a:rPr lang="es-ES" sz="600"/>
            </a:br>
            <a:r>
              <a:rPr lang="es-ES"/>
              <a:t/>
            </a:r>
            <a:br>
              <a:rPr lang="es-ES"/>
            </a:br>
            <a:r>
              <a:rPr lang="es-ES"/>
              <a:t>  </a:t>
            </a:r>
            <a:r>
              <a:rPr lang="es-ES" sz="8500"/>
              <a:t> </a:t>
            </a:r>
            <a:endParaRPr lang="es-E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None/>
              <a:tabLst/>
              <a:defRPr/>
            </a:pPr>
            <a:r>
              <a:rPr kumimoji="0" lang="es-ES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Transformador: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Máquina eléctrica estática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Alimentada con </a:t>
            </a:r>
            <a:r>
              <a:rPr kumimoji="0" lang="es-E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c.a.</a:t>
            </a:r>
            <a:endParaRPr kumimoji="0" lang="es-ES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arrollamientos (primario y secundario)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Transforma la relación V-I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3E3FF"/>
              </a:buClr>
              <a:buSzTx/>
              <a:buFontTx/>
              <a:buChar char="•"/>
              <a:tabLst/>
              <a:defRPr/>
            </a:pP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Permite el transporte de energía eléctrica a grandes distancias</a:t>
            </a:r>
          </a:p>
        </p:txBody>
      </p:sp>
    </p:spTree>
    <p:extLst>
      <p:ext uri="{BB962C8B-B14F-4D97-AF65-F5344CB8AC3E}">
        <p14:creationId xmlns:p14="http://schemas.microsoft.com/office/powerpoint/2010/main" val="4072296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DP Programme Document" ma:contentTypeID="0x010100F075C04BA242A84ABD3293E3AD35CDA400AB50428DC784B44FAACCAA5FAE40C0590045B5E632B552204ABF0E616DD66BDA0F" ma:contentTypeVersion="73" ma:contentTypeDescription="" ma:contentTypeScope="" ma:versionID="9de00a5f5954494ae107930a66ca92e2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1ed4137b-41b2-488b-8250-6d369ec27664" xmlns:ns4="f1161f5b-24a3-4c2d-bc81-44cb9325e8ee" targetNamespace="http://schemas.microsoft.com/office/2006/metadata/properties" ma:root="true" ma:fieldsID="074a45cdc06b655c19533db1d6232777" ns1:_="" ns2:_="" ns3:_="" ns4:_="">
    <xsd:import namespace="http://schemas.microsoft.com/sharepoint/v3"/>
    <xsd:import namespace="http://schemas.microsoft.com/sharepoint/v3/fields"/>
    <xsd:import namespace="1ed4137b-41b2-488b-8250-6d369ec27664"/>
    <xsd:import namespace="f1161f5b-24a3-4c2d-bc81-44cb9325e8ee"/>
    <xsd:element name="properties">
      <xsd:complexType>
        <xsd:sequence>
          <xsd:element name="documentManagement">
            <xsd:complexType>
              <xsd:all>
                <xsd:element ref="ns3:UndpClassificationLevel" minOccurs="0"/>
                <xsd:element ref="ns4:UNDPPOPPFunctionalArea" minOccurs="0"/>
                <xsd:element ref="ns3:UndpProjectNo" minOccurs="0"/>
                <xsd:element ref="ns4:Outcome1" minOccurs="0"/>
                <xsd:element ref="ns3:UndpDocStatus" minOccurs="0"/>
                <xsd:element ref="ns3:UndpOUCode" minOccurs="0"/>
                <xsd:element ref="ns3:UndpDocFormat" minOccurs="0"/>
                <xsd:element ref="ns3:UndpDocID" minOccurs="0"/>
                <xsd:element ref="ns4:PDC_x0020_Document_x0020_Category" minOccurs="0"/>
                <xsd:element ref="ns4:UNDPPublishedDate" minOccurs="0"/>
                <xsd:element ref="ns4:UNDPSummary" minOccurs="0"/>
                <xsd:element ref="ns3:TaxCatchAll" minOccurs="0"/>
                <xsd:element ref="ns3:TaxCatchAllLabel" minOccurs="0"/>
                <xsd:element ref="ns3:UndpDocTypeMMTaxHTField0" minOccurs="0"/>
                <xsd:element ref="ns3:UNDPCountryTaxHTField0" minOccurs="0"/>
                <xsd:element ref="ns3:UNDPDocumentCategoryTaxHTField0" minOccurs="0"/>
                <xsd:element ref="ns3:b6db62fdefd74bd188b0c1cc54de5bcf" minOccurs="0"/>
                <xsd:element ref="ns3:UN_x0020_LanguagesTaxHTField0" minOccurs="0"/>
                <xsd:element ref="ns3:c4e2ab2cc9354bbf9064eeb465a566ea" minOccurs="0"/>
                <xsd:element ref="ns3:UNDPFocusAreasTaxHTField0" minOccurs="0"/>
                <xsd:element ref="ns4:o4086b1782a74105bb5269035bccc8e9" minOccurs="0"/>
                <xsd:element ref="ns4:Project_x0020_Number" minOccurs="0"/>
                <xsd:element ref="ns4:idff2b682fce4d0680503cd9036a3260" minOccurs="0"/>
                <xsd:element ref="ns3:UndpIsTemplate" minOccurs="0"/>
                <xsd:element ref="ns4:gc6531b704974d528487414686b72f6f" minOccurs="0"/>
                <xsd:element ref="ns4:Project_x0020_Manager" minOccurs="0"/>
                <xsd:element ref="ns2:_Publisher" minOccurs="0"/>
                <xsd:element ref="ns4:_dlc_DocId" minOccurs="0"/>
                <xsd:element ref="ns4:_dlc_DocIdUrl" minOccurs="0"/>
                <xsd:element ref="ns4:_dlc_DocIdPersistId" minOccurs="0"/>
                <xsd:element ref="ns4:Document_x0020_Coverage_x0020_Period_x0020_Start_x0020_Date" minOccurs="0"/>
                <xsd:element ref="ns4:Document_x0020_Coverage_x0020_Period_x0020_End_x0020_Date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atedBy" ma:index="52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53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54" nillable="true" ma:displayName="Number of Likes" ma:internalName="LikesCount">
      <xsd:simpleType>
        <xsd:restriction base="dms:Unknown"/>
      </xsd:simpleType>
    </xsd:element>
    <xsd:element name="LikedBy" ma:index="55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Publisher" ma:index="46" nillable="true" ma:displayName="Publisher" ma:description="The person who published the document" ma:hidden="true" ma:internalName="_Publishe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137b-41b2-488b-8250-6d369ec27664" elementFormDefault="qualified">
    <xsd:import namespace="http://schemas.microsoft.com/office/2006/documentManagement/types"/>
    <xsd:import namespace="http://schemas.microsoft.com/office/infopath/2007/PartnerControls"/>
    <xsd:element name="UndpClassificationLevel" ma:index="4" nillable="true" ma:displayName="Classification Level" ma:default="Internal Use Only" ma:description="re: UNDP Information Classification &amp; Handling Standard" ma:format="Dropdown" ma:internalName="UndpClassificationLevel">
      <xsd:simpleType>
        <xsd:restriction base="dms:Choice">
          <xsd:enumeration value="Internal Use Only"/>
          <xsd:enumeration value="Confidential"/>
          <xsd:enumeration value="Highly Confidential"/>
          <xsd:enumeration value="Public"/>
        </xsd:restriction>
      </xsd:simpleType>
    </xsd:element>
    <xsd:element name="UndpProjectNo" ma:index="8" nillable="true" ma:displayName="Project No" ma:description="If applicable, the Atlas Project Number that this document relates to." ma:internalName="UndpProjectNo" ma:readOnly="false">
      <xsd:simpleType>
        <xsd:restriction base="dms:Text">
          <xsd:maxLength value="12"/>
        </xsd:restriction>
      </xsd:simpleType>
    </xsd:element>
    <xsd:element name="UndpDocStatus" ma:index="10" nillable="true" ma:displayName="Document Status" ma:default="Draft" ma:description="The status of the document" ma:format="Dropdown" ma:internalName="UndpDocStatus">
      <xsd:simpleType>
        <xsd:restriction base="dms:Choice">
          <xsd:enumeration value="Draft"/>
          <xsd:enumeration value="Reviewed"/>
          <xsd:enumeration value="Approved"/>
          <xsd:enumeration value="Not Approved"/>
          <xsd:enumeration value="Final"/>
          <xsd:enumeration value="Expired"/>
        </xsd:restriction>
      </xsd:simpleType>
    </xsd:element>
    <xsd:element name="UndpOUCode" ma:index="11" nillable="true" ma:displayName="Unit Code" ma:description="The Atlas Unit Code of the authoring Unit" ma:format="Dropdown" ma:internalName="UndpOUCode">
      <xsd:simpleType>
        <xsd:restriction base="dms:Choice">
          <xsd:enumeration value="ABW"/>
          <xsd:enumeration value="AFG"/>
          <xsd:enumeration value="AGO"/>
          <xsd:enumeration value="AIA"/>
          <xsd:enumeration value="ALB"/>
          <xsd:enumeration value="ANT"/>
          <xsd:enumeration value="ARE"/>
          <xsd:enumeration value="ARG"/>
          <xsd:enumeration value="ARM"/>
          <xsd:enumeration value="ATG"/>
          <xsd:enumeration value="AZE"/>
          <xsd:enumeration value="BDI"/>
          <xsd:enumeration value="BEN"/>
          <xsd:enumeration value="BFA"/>
          <xsd:enumeration value="BGD"/>
          <xsd:enumeration value="BGR"/>
          <xsd:enumeration value="BHR"/>
          <xsd:enumeration value="BHS"/>
          <xsd:enumeration value="BIH"/>
          <xsd:enumeration value="BLR"/>
          <xsd:enumeration value="BLZ"/>
          <xsd:enumeration value="BMU"/>
          <xsd:enumeration value="BOL"/>
          <xsd:enumeration value="BRA"/>
          <xsd:enumeration value="BRB"/>
          <xsd:enumeration value="BRC"/>
          <xsd:enumeration value="BTN"/>
          <xsd:enumeration value="BWA"/>
          <xsd:enumeration value="CAF"/>
          <xsd:enumeration value="CHL"/>
          <xsd:enumeration value="CHN"/>
          <xsd:enumeration value="CIV"/>
          <xsd:enumeration value="CMR"/>
          <xsd:enumeration value="COD"/>
          <xsd:enumeration value="COG"/>
          <xsd:enumeration value="COK"/>
          <xsd:enumeration value="COL"/>
          <xsd:enumeration value="COM"/>
          <xsd:enumeration value="CPV"/>
          <xsd:enumeration value="CRC"/>
          <xsd:enumeration value="CRI"/>
          <xsd:enumeration value="CUB"/>
          <xsd:enumeration value="CUR"/>
          <xsd:enumeration value="CYM"/>
          <xsd:enumeration value="CYP"/>
          <xsd:enumeration value="DJI"/>
          <xsd:enumeration value="DMA"/>
          <xsd:enumeration value="DOM"/>
          <xsd:enumeration value="DZA"/>
          <xsd:enumeration value="ECU"/>
          <xsd:enumeration value="EGY"/>
          <xsd:enumeration value="ERI"/>
          <xsd:enumeration value="ETH"/>
          <xsd:enumeration value="FJI"/>
          <xsd:enumeration value="FSM"/>
          <xsd:enumeration value="GAB"/>
          <xsd:enumeration value="GEO"/>
          <xsd:enumeration value="GHA"/>
          <xsd:enumeration value="GIN"/>
          <xsd:enumeration value="GMB"/>
          <xsd:enumeration value="GNB"/>
          <xsd:enumeration value="GNQ"/>
          <xsd:enumeration value="GRD"/>
          <xsd:enumeration value="GTM"/>
          <xsd:enumeration value="GUY"/>
          <xsd:enumeration value="HND"/>
          <xsd:enumeration value="HRV"/>
          <xsd:enumeration value="HTI"/>
          <xsd:enumeration value="IDN"/>
          <xsd:enumeration value="IND"/>
          <xsd:enumeration value="IRN"/>
          <xsd:enumeration value="IRQ"/>
          <xsd:enumeration value="JAM"/>
          <xsd:enumeration value="JOR"/>
          <xsd:enumeration value="KAZ"/>
          <xsd:enumeration value="KEN"/>
          <xsd:enumeration value="KGZ"/>
          <xsd:enumeration value="KHM"/>
          <xsd:enumeration value="KIR"/>
          <xsd:enumeration value="KNA"/>
          <xsd:enumeration value="KOR"/>
          <xsd:enumeration value="KOS"/>
          <xsd:enumeration value="KWT"/>
          <xsd:enumeration value="LAO"/>
          <xsd:enumeration value="LBN"/>
          <xsd:enumeration value="LBR"/>
          <xsd:enumeration value="LBY"/>
          <xsd:enumeration value="LCA"/>
          <xsd:enumeration value="LKA"/>
          <xsd:enumeration value="LSO"/>
          <xsd:enumeration value="LTU"/>
          <xsd:enumeration value="LVA"/>
          <xsd:enumeration value="MAR"/>
          <xsd:enumeration value="MDA"/>
          <xsd:enumeration value="MDG"/>
          <xsd:enumeration value="MDV"/>
          <xsd:enumeration value="MEX"/>
          <xsd:enumeration value="MHL"/>
          <xsd:enumeration value="MKD"/>
          <xsd:enumeration value="MLI"/>
          <xsd:enumeration value="MMR"/>
          <xsd:enumeration value="MNE"/>
          <xsd:enumeration value="MNG"/>
          <xsd:enumeration value="MOZ"/>
          <xsd:enumeration value="MRT"/>
          <xsd:enumeration value="MSR"/>
          <xsd:enumeration value="MUS"/>
          <xsd:enumeration value="MWI"/>
          <xsd:enumeration value="MYS"/>
          <xsd:enumeration value="NAM"/>
          <xsd:enumeration value="NER"/>
          <xsd:enumeration value="NGA"/>
          <xsd:enumeration value="NIC"/>
          <xsd:enumeration value="NIU"/>
          <xsd:enumeration value="NPL"/>
          <xsd:enumeration value="NRU"/>
          <xsd:enumeration value="PAK"/>
          <xsd:enumeration value="PAL"/>
          <xsd:enumeration value="PAN"/>
          <xsd:enumeration value="PER"/>
          <xsd:enumeration value="PHL"/>
          <xsd:enumeration value="PLW"/>
          <xsd:enumeration value="PNG"/>
          <xsd:enumeration value="POL"/>
          <xsd:enumeration value="PRK"/>
          <xsd:enumeration value="PRY"/>
          <xsd:enumeration value="PSC"/>
          <xsd:enumeration value="QAT"/>
          <xsd:enumeration value="R11"/>
          <xsd:enumeration value="R12"/>
          <xsd:enumeration value="R44"/>
          <xsd:enumeration value="R45"/>
          <xsd:enumeration value="R46"/>
          <xsd:enumeration value="R47"/>
          <xsd:enumeration value="RJB"/>
          <xsd:enumeration value="ROU"/>
          <xsd:enumeration value="RUS"/>
          <xsd:enumeration value="RWA"/>
          <xsd:enumeration value="SAU"/>
          <xsd:enumeration value="SDN"/>
          <xsd:enumeration value="SEN"/>
          <xsd:enumeration value="SLB"/>
          <xsd:enumeration value="SLE"/>
          <xsd:enumeration value="SLV"/>
          <xsd:enumeration value="SOM"/>
          <xsd:enumeration value="SRB"/>
          <xsd:enumeration value="SSD"/>
          <xsd:enumeration value="STP"/>
          <xsd:enumeration value="SUR"/>
          <xsd:enumeration value="SVK"/>
          <xsd:enumeration value="SWZ"/>
          <xsd:enumeration value="SYC"/>
          <xsd:enumeration value="SYR"/>
          <xsd:enumeration value="TCA"/>
          <xsd:enumeration value="TCD"/>
          <xsd:enumeration value="TGO"/>
          <xsd:enumeration value="THA"/>
          <xsd:enumeration value="TJK"/>
          <xsd:enumeration value="TKL"/>
          <xsd:enumeration value="TKM"/>
          <xsd:enumeration value="TLS"/>
          <xsd:enumeration value="TON"/>
          <xsd:enumeration value="TTO"/>
          <xsd:enumeration value="TUN"/>
          <xsd:enumeration value="TUR"/>
          <xsd:enumeration value="TUV"/>
          <xsd:enumeration value="TZA"/>
          <xsd:enumeration value="UGA"/>
          <xsd:enumeration value="UKR"/>
          <xsd:enumeration value="UNV"/>
          <xsd:enumeration value="URY"/>
          <xsd:enumeration value="UZB"/>
          <xsd:enumeration value="VCT"/>
          <xsd:enumeration value="VEN"/>
          <xsd:enumeration value="VGB"/>
          <xsd:enumeration value="VNM"/>
          <xsd:enumeration value="VUT"/>
          <xsd:enumeration value="WSM"/>
          <xsd:enumeration value="YEM"/>
          <xsd:enumeration value="ZAF"/>
          <xsd:enumeration value="ZMB"/>
          <xsd:enumeration value="ZWE"/>
          <xsd:enumeration value="H01"/>
          <xsd:enumeration value="H02"/>
          <xsd:enumeration value="H03"/>
          <xsd:enumeration value="H04"/>
          <xsd:enumeration value="H05"/>
          <xsd:enumeration value="H10"/>
          <xsd:enumeration value="H11"/>
          <xsd:enumeration value="H13"/>
          <xsd:enumeration value="H13"/>
          <xsd:enumeration value="H14"/>
          <xsd:enumeration value="H15"/>
          <xsd:enumeration value="H17"/>
          <xsd:enumeration value="H18"/>
          <xsd:enumeration value="H19"/>
          <xsd:enumeration value="H20"/>
          <xsd:enumeration value="H21"/>
          <xsd:enumeration value="H22"/>
          <xsd:enumeration value="H23"/>
          <xsd:enumeration value="H24"/>
          <xsd:enumeration value="H25"/>
          <xsd:enumeration value="H26"/>
          <xsd:enumeration value="H27"/>
          <xsd:enumeration value="H28"/>
          <xsd:enumeration value="H30"/>
          <xsd:enumeration value="H31"/>
          <xsd:enumeration value="H35"/>
          <xsd:enumeration value="H42"/>
          <xsd:enumeration value="H43"/>
          <xsd:enumeration value="H45"/>
          <xsd:enumeration value="H46"/>
          <xsd:enumeration value="H48"/>
          <xsd:enumeration value="H49"/>
          <xsd:enumeration value="H51"/>
          <xsd:enumeration value="H54"/>
          <xsd:enumeration value="H56"/>
          <xsd:enumeration value="H57"/>
          <xsd:enumeration value="H58"/>
          <xsd:enumeration value="H59"/>
          <xsd:enumeration value="H61"/>
          <xsd:enumeration value="H62"/>
          <xsd:enumeration value="H70"/>
          <xsd:enumeration value="H71"/>
        </xsd:restriction>
      </xsd:simpleType>
    </xsd:element>
    <xsd:element name="UndpDocFormat" ma:index="12" nillable="true" ma:displayName="Document Medium" ma:description="The medium/format from which this document originated (i.e. Fax, Paper, eDocument etc.)" ma:format="Dropdown" ma:internalName="UndpDocFormat">
      <xsd:simpleType>
        <xsd:restriction base="dms:Choice">
          <xsd:enumeration value="E-Document"/>
          <xsd:enumeration value="Letter/Paper"/>
          <xsd:enumeration value="E-Mail"/>
          <xsd:enumeration value="Fax/Telecopy"/>
          <xsd:enumeration value="Audio"/>
          <xsd:enumeration value="Database"/>
          <xsd:enumeration value="Image/Picture"/>
          <xsd:enumeration value="Instant Message"/>
          <xsd:enumeration value="Social Media"/>
        </xsd:restriction>
      </xsd:simpleType>
    </xsd:element>
    <xsd:element name="UndpDocID" ma:index="14" nillable="true" ma:displayName="Doc ID" ma:description="The Unique ID number for this document. Reserve for System Use." ma:internalName="UndpDocID">
      <xsd:simpleType>
        <xsd:restriction base="dms:Text">
          <xsd:maxLength value="35"/>
        </xsd:restriction>
      </xsd:simpleType>
    </xsd:element>
    <xsd:element name="TaxCatchAll" ma:index="23" nillable="true" ma:displayName="Taxonomy Catch All Column" ma:hidden="true" ma:list="{ebf97bad-dcbe-4f0d-9a23-b800605d6ac9}" ma:internalName="TaxCatchAll" ma:showField="CatchAllData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ebf97bad-dcbe-4f0d-9a23-b800605d6ac9}" ma:internalName="TaxCatchAllLabel" ma:readOnly="true" ma:showField="CatchAllDataLabel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ndpDocTypeMMTaxHTField0" ma:index="25" nillable="true" ma:taxonomy="true" ma:internalName="UndpDocTypeMMTaxHTField0" ma:taxonomyFieldName="UndpDocTypeMM" ma:displayName="Document Type" ma:default="" ma:fieldId="{ef94467a-fb76-4b42-91a0-5b5bdb6c8d34}" ma:sspId="28e6c43a-9e99-4bdd-9574-a0fa4ea3b61e" ma:termSetId="9ee71e91-19a9-476b-852f-3c2a633960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CountryTaxHTField0" ma:index="27" nillable="true" ma:taxonomy="true" ma:internalName="UNDPCountryTaxHTField0" ma:taxonomyFieldName="UNDPCountry" ma:displayName="Applies To Unit/Office/Country" ma:default="" ma:fieldId="{81e4cc14-7d66-47aa-92fc-e5e3ceab8cf9}" ma:taxonomyMulti="true" ma:sspId="28e6c43a-9e99-4bdd-9574-a0fa4ea3b61e" ma:termSetId="442a42f2-fc2a-49a0-9036-6cd97a005f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DocumentCategoryTaxHTField0" ma:index="30" nillable="true" ma:taxonomy="true" ma:internalName="UNDPDocumentCategoryTaxHTField0" ma:taxonomyFieldName="UNDPDocumentCategory" ma:displayName="Document Category" ma:readOnly="false" ma:default="" ma:fieldId="{30683383-b7b1-438d-8f61-9bf6b516a9e8}" ma:sspId="28e6c43a-9e99-4bdd-9574-a0fa4ea3b61e" ma:termSetId="353ae5a2-1c9c-42f6-bb56-cf3ba72fb6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6db62fdefd74bd188b0c1cc54de5bcf" ma:index="32" nillable="true" ma:taxonomy="true" ma:internalName="b6db62fdefd74bd188b0c1cc54de5bcf" ma:taxonomyFieldName="UndpUnitMM" ma:displayName="Responsible Unit/Office" ma:readOnly="false" ma:default="" ma:fieldId="{b6db62fd-efd7-4bd1-88b0-c1cc54de5bcf}" ma:taxonomyMulti="true" ma:sspId="28e6c43a-9e99-4bdd-9574-a0fa4ea3b61e" ma:termSetId="41041907-3ad1-4549-b766-200fd229bd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_x0020_LanguagesTaxHTField0" ma:index="33" nillable="true" ma:taxonomy="true" ma:internalName="UN_x0020_LanguagesTaxHTField0" ma:taxonomyFieldName="UN_x0020_Languages" ma:displayName="UN Languages" ma:readOnly="false" ma:default="1;#English|7f98b732-4b5b-4b70-ba90-a0eff09b5d2d" ma:fieldId="{41a2b052-e54a-4bfe-83da-6da45935c81e}" ma:sspId="28e6c43a-9e99-4bdd-9574-a0fa4ea3b61e" ma:termSetId="b4046108-c9b1-4d97-ad16-d3846fb24317" ma:anchorId="45d05d46-9bc9-40df-8618-9658690cf41e" ma:open="false" ma:isKeyword="false">
      <xsd:complexType>
        <xsd:sequence>
          <xsd:element ref="pc:Terms" minOccurs="0" maxOccurs="1"/>
        </xsd:sequence>
      </xsd:complexType>
    </xsd:element>
    <xsd:element name="c4e2ab2cc9354bbf9064eeb465a566ea" ma:index="34" nillable="true" ma:taxonomy="true" ma:internalName="c4e2ab2cc9354bbf9064eeb465a566ea" ma:taxonomyFieldName="eRegFilingCodeMM" ma:displayName="eFiling Code" ma:readOnly="false" ma:default="" ma:fieldId="{c4e2ab2c-c935-4bbf-9064-eeb465a566ea}" ma:sspId="28e6c43a-9e99-4bdd-9574-a0fa4ea3b61e" ma:termSetId="3f69c20a-3173-4973-84b2-95ebea5be078" ma:anchorId="f37a81ce-dd31-4fa3-b388-af2156d559de" ma:open="false" ma:isKeyword="false">
      <xsd:complexType>
        <xsd:sequence>
          <xsd:element ref="pc:Terms" minOccurs="0" maxOccurs="1"/>
        </xsd:sequence>
      </xsd:complexType>
    </xsd:element>
    <xsd:element name="UNDPFocusAreasTaxHTField0" ma:index="35" nillable="true" ma:taxonomy="true" ma:internalName="UNDPFocusAreasTaxHTField0" ma:taxonomyFieldName="UNDPFocusAreas" ma:displayName="Focus Area" ma:readOnly="false" ma:default="" ma:fieldId="{c0f5d6bc-94c2-4efb-8cb3-448ca9792810}" ma:taxonomyMulti="true" ma:sspId="28e6c43a-9e99-4bdd-9574-a0fa4ea3b61e" ma:termSetId="5595b894-23d9-4524-8855-5c6c69b8bc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IsTemplate" ma:index="43" nillable="true" ma:displayName="Template" ma:default="No" ma:description="Is this document a template or model upon which other documents should be based?" ma:format="RadioButtons" ma:hidden="true" ma:internalName="UndpIsTemplate" ma:readOnly="false">
      <xsd:simpleType>
        <xsd:restriction base="dms:Choice">
          <xsd:enumeration value="Yes"/>
          <xsd:enumeration value="N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61f5b-24a3-4c2d-bc81-44cb9325e8ee" elementFormDefault="qualified">
    <xsd:import namespace="http://schemas.microsoft.com/office/2006/documentManagement/types"/>
    <xsd:import namespace="http://schemas.microsoft.com/office/infopath/2007/PartnerControls"/>
    <xsd:element name="UNDPPOPPFunctionalArea" ma:index="5" nillable="true" ma:displayName="Functional Area" ma:description="The Functional Area (as defined in POPP) of this document" ma:format="Dropdown" ma:internalName="UNDPPOPPFunctionalArea" ma:readOnly="false">
      <xsd:simpleType>
        <xsd:restriction base="dms:Choice">
          <xsd:enumeration value="Administrative Services"/>
          <xsd:enumeration value="Contract and Procurement"/>
          <xsd:enumeration value="Ethics"/>
          <xsd:enumeration value="Financial Resources"/>
          <xsd:enumeration value="Human Resources"/>
          <xsd:enumeration value="Information and Communications Technology"/>
          <xsd:enumeration value="Management of Crisis and Special Development Situations"/>
          <xsd:enumeration value="Partnerships"/>
          <xsd:enumeration value="Programme and Project"/>
          <xsd:enumeration value="Results &amp; Accountability"/>
          <xsd:enumeration value="Prescriptive Content"/>
          <xsd:enumeration value="Security"/>
        </xsd:restriction>
      </xsd:simpleType>
    </xsd:element>
    <xsd:element name="Outcome1" ma:index="9" nillable="true" ma:displayName="Output No" ma:internalName="Outcome1" ma:readOnly="false">
      <xsd:simpleType>
        <xsd:restriction base="dms:Text">
          <xsd:maxLength value="8"/>
        </xsd:restriction>
      </xsd:simpleType>
    </xsd:element>
    <xsd:element name="PDC_x0020_Document_x0020_Category" ma:index="15" nillable="true" ma:displayName="PDC Document Category" ma:default="Project" ma:format="Dropdown" ma:internalName="PDC_x0020_Document_x0020_Category" ma:readOnly="false">
      <xsd:simpleType>
        <xsd:restriction base="dms:Choice">
          <xsd:enumeration value="Project"/>
          <xsd:enumeration value="Proposal"/>
        </xsd:restriction>
      </xsd:simpleType>
    </xsd:element>
    <xsd:element name="UNDPPublishedDate" ma:index="19" nillable="true" ma:displayName="Published Date" ma:description="The date the document was published" ma:format="DateOnly" ma:hidden="true" ma:internalName="UNDPPublishedDate" ma:readOnly="false">
      <xsd:simpleType>
        <xsd:restriction base="dms:DateTime"/>
      </xsd:simpleType>
    </xsd:element>
    <xsd:element name="UNDPSummary" ma:index="21" nillable="true" ma:displayName="Summary" ma:description="A brief description or summary of the document that will displayed in search results." ma:hidden="true" ma:internalName="UNDPSummary" ma:readOnly="false">
      <xsd:simpleType>
        <xsd:restriction base="dms:Note"/>
      </xsd:simpleType>
    </xsd:element>
    <xsd:element name="o4086b1782a74105bb5269035bccc8e9" ma:index="39" nillable="true" ma:taxonomy="true" ma:internalName="o4086b1782a74105bb5269035bccc8e9" ma:taxonomyFieldName="Atlas_x0020_Document_x0020_Status" ma:displayName="PDC Document Status" ma:indexed="true" ma:default="763;#Draft|121d40a5-e62e-4d42-82e4-d6d12003de0a" ma:fieldId="{84086b17-82a7-4105-bb52-69035bccc8e9}" ma:sspId="28e6c43a-9e99-4bdd-9574-a0fa4ea3b61e" ma:termSetId="25903f6f-cbc1-40ed-9940-25d83ada12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Number" ma:index="40" nillable="true" ma:displayName="Project Number" ma:hidden="true" ma:internalName="Project_x0020_Number" ma:readOnly="false">
      <xsd:simpleType>
        <xsd:restriction base="dms:Text">
          <xsd:maxLength value="8"/>
        </xsd:restriction>
      </xsd:simpleType>
    </xsd:element>
    <xsd:element name="idff2b682fce4d0680503cd9036a3260" ma:index="41" nillable="true" ma:taxonomy="true" ma:internalName="idff2b682fce4d0680503cd9036a3260" ma:taxonomyFieldName="Atlas_x0020_Document_x0020_Type" ma:displayName="PDC Document Type" ma:default="" ma:fieldId="{2dff2b68-2fce-4d06-8050-3cd9036a3260}" ma:sspId="28e6c43a-9e99-4bdd-9574-a0fa4ea3b61e" ma:termSetId="30d68b81-e6e1-44c0-83ea-00369bf2f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c6531b704974d528487414686b72f6f" ma:index="44" nillable="true" ma:taxonomy="true" ma:internalName="gc6531b704974d528487414686b72f6f" ma:taxonomyFieldName="Operating_x0020_Unit0" ma:displayName="Operating Unit" ma:default="" ma:fieldId="{0c6531b7-0497-4d52-8487-414686b72f6f}" ma:sspId="28e6c43a-9e99-4bdd-9574-a0fa4ea3b61e" ma:termSetId="4a12f052-e370-4dc7-89e6-088c48edbf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Manager" ma:index="45" nillable="true" ma:displayName="Project Manager" ma:hidden="true" ma:internalName="Project_x0020_Manager" ma:readOnly="false">
      <xsd:simpleType>
        <xsd:restriction base="dms:Text">
          <xsd:maxLength value="50"/>
        </xsd:restriction>
      </xsd:simpleType>
    </xsd:element>
    <xsd:element name="_dlc_DocId" ma:index="4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cument_x0020_Coverage_x0020_Period_x0020_Start_x0020_Date" ma:index="50" nillable="true" ma:displayName="Document Coverage Period Start Date" ma:description="The period start date of the document covers or is valid (E.g. project start date specified in a project document, start date of the period covered by a project review report, a donor report, etc.)" ma:format="DateOnly" ma:internalName="Document_x0020_Coverage_x0020_Period_x0020_Start_x0020_Date">
      <xsd:simpleType>
        <xsd:restriction base="dms:DateTime"/>
      </xsd:simpleType>
    </xsd:element>
    <xsd:element name="Document_x0020_Coverage_x0020_Period_x0020_End_x0020_Date" ma:index="51" nillable="true" ma:displayName="Document Coverage Period End Date" ma:description="The period end date of the document covers or is valid (E.g. End date specified in a project document, period end date of review report, signed or published date if period is not relevant, such as MoU or Tender)" ma:format="DateOnly" ma:internalName="Document_x0020_Coverage_x0020_Period_x0020_End_x0020_Date" ma:readOnly="false">
      <xsd:simpleType>
        <xsd:restriction base="dms:DateTime"/>
      </xsd:simpleType>
    </xsd:element>
    <xsd:element name="SharedWithUsers" ma:index="5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29" ma:displayName="Content Type"/>
        <xsd:element ref="dc:title" minOccurs="0" maxOccurs="1" ma:index="1" ma:displayName="Title"/>
        <xsd:element ref="dc:subject" minOccurs="0" maxOccurs="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8e6c43a-9e99-4bdd-9574-a0fa4ea3b61e" ContentTypeId="0x010100F075C04BA242A84ABD3293E3AD35CDA4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DPDocumentCategoryTaxHTField0 xmlns="1ed4137b-41b2-488b-8250-6d369ec27664">
      <Terms xmlns="http://schemas.microsoft.com/office/infopath/2007/PartnerControls"/>
    </UNDPDocumentCategoryTaxHTField0>
    <b6db62fdefd74bd188b0c1cc54de5bcf xmlns="1ed4137b-41b2-488b-8250-6d369ec27664">
      <Terms xmlns="http://schemas.microsoft.com/office/infopath/2007/PartnerControls"/>
    </b6db62fdefd74bd188b0c1cc54de5bcf>
    <UndpDocFormat xmlns="1ed4137b-41b2-488b-8250-6d369ec27664" xsi:nil="true"/>
    <UNDPPublishedDate xmlns="f1161f5b-24a3-4c2d-bc81-44cb9325e8ee">2019-11-18T11:00:00+00:00</UNDPPublishedDate>
    <UNDPCountry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Countries</TermName>
          <TermId xmlns="http://schemas.microsoft.com/office/infopath/2007/PartnerControls">2f9ec5a1-3eec-45d6-8645-ed5d87180aba</TermId>
        </TermInfo>
      </Terms>
    </UNDPCountryTaxHTField0>
    <UndpOUCode xmlns="1ed4137b-41b2-488b-8250-6d369ec27664">GNQ</UndpOUCode>
    <PDC_x0020_Document_x0020_Category xmlns="f1161f5b-24a3-4c2d-bc81-44cb9325e8ee">Project</PDC_x0020_Document_x0020_Category>
    <UNDPSummary xmlns="f1161f5b-24a3-4c2d-bc81-44cb9325e8ee" xsi:nil="true"/>
    <UndpDocTypeMMTaxHTField0 xmlns="1ed4137b-41b2-488b-8250-6d369ec27664">
      <Terms xmlns="http://schemas.microsoft.com/office/infopath/2007/PartnerControls"/>
    </UndpDocTypeMMTaxHTField0>
    <UNDPFocusArea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Environment and Energy</TermName>
          <TermId xmlns="http://schemas.microsoft.com/office/infopath/2007/PartnerControls">507850c5-118d-4c78-99b1-c760df552b10</TermId>
        </TermInfo>
      </Terms>
    </UNDPFocusAreasTaxHTField0>
    <idff2b682fce4d0680503cd9036a3260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Other</TermName>
          <TermId xmlns="http://schemas.microsoft.com/office/infopath/2007/PartnerControls">10be685e-4bef-4aec-b905-4df3748c0781</TermId>
        </TermInfo>
      </Terms>
    </idff2b682fce4d0680503cd9036a3260>
    <o4086b1782a74105bb5269035bccc8e9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121d40a5-e62e-4d42-82e4-d6d12003de0a</TermId>
        </TermInfo>
      </Terms>
    </o4086b1782a74105bb5269035bccc8e9>
    <_Publisher xmlns="http://schemas.microsoft.com/sharepoint/v3/fields" xsi:nil="true"/>
    <UNDPPOPPFunctionalArea xmlns="f1161f5b-24a3-4c2d-bc81-44cb9325e8ee">Programme and Project</UNDPPOPPFunctionalArea>
    <Document_x0020_Coverage_x0020_Period_x0020_Start_x0020_Date xmlns="f1161f5b-24a3-4c2d-bc81-44cb9325e8ee">2018-03-11T05:00:00+00:00</Document_x0020_Coverage_x0020_Period_x0020_Start_x0020_Date>
    <Document_x0020_Coverage_x0020_Period_x0020_End_x0020_Date xmlns="f1161f5b-24a3-4c2d-bc81-44cb9325e8ee">2018-10-30T04:00:00+00:00</Document_x0020_Coverage_x0020_Period_x0020_End_x0020_Date>
    <Project_x0020_Number xmlns="f1161f5b-24a3-4c2d-bc81-44cb9325e8ee" xsi:nil="true"/>
    <Project_x0020_Manager xmlns="f1161f5b-24a3-4c2d-bc81-44cb9325e8ee" xsi:nil="true"/>
    <TaxCatchAll xmlns="1ed4137b-41b2-488b-8250-6d369ec27664">
      <Value>763</Value>
      <Value>1370</Value>
      <Value>1114</Value>
      <Value>296</Value>
      <Value>242</Value>
      <Value>1107</Value>
    </TaxCatchAll>
    <c4e2ab2cc9354bbf9064eeb465a566ea xmlns="1ed4137b-41b2-488b-8250-6d369ec27664">
      <Terms xmlns="http://schemas.microsoft.com/office/infopath/2007/PartnerControls"/>
    </c4e2ab2cc9354bbf9064eeb465a566ea>
    <UndpProjectNo xmlns="1ed4137b-41b2-488b-8250-6d369ec27664">00094909</UndpProjectNo>
    <UndpDocStatus xmlns="1ed4137b-41b2-488b-8250-6d369ec27664">Approved</UndpDocStatus>
    <Outcome1 xmlns="f1161f5b-24a3-4c2d-bc81-44cb9325e8ee">4.3</Outcome1>
    <UndpClassificationLevel xmlns="1ed4137b-41b2-488b-8250-6d369ec27664">Public</UndpClassificationLevel>
    <UndpIsTemplate xmlns="1ed4137b-41b2-488b-8250-6d369ec27664">No</UndpIsTemplate>
    <UndpDocID xmlns="1ed4137b-41b2-488b-8250-6d369ec27664" xsi:nil="true"/>
    <UN_x0020_Language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Spanish</TermName>
          <TermId xmlns="http://schemas.microsoft.com/office/infopath/2007/PartnerControls">4e414ef6-23af-4d09-959b-cacfb5bc82ab</TermId>
        </TermInfo>
      </Terms>
    </UN_x0020_LanguagesTaxHTField0>
    <gc6531b704974d528487414686b72f6f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GNQ</TermName>
          <TermId xmlns="http://schemas.microsoft.com/office/infopath/2007/PartnerControls">9cae5d63-9fad-4cea-b9eb-2cd8fe600e23</TermId>
        </TermInfo>
      </Terms>
    </gc6531b704974d528487414686b72f6f>
    <_dlc_DocId xmlns="f1161f5b-24a3-4c2d-bc81-44cb9325e8ee">ATLASPDC-4-108564</_dlc_DocId>
    <_dlc_DocIdUrl xmlns="f1161f5b-24a3-4c2d-bc81-44cb9325e8ee">
      <Url>https://info.undp.org/docs/pdc/_layouts/DocIdRedir.aspx?ID=ATLASPDC-4-108564</Url>
      <Description>ATLASPDC-4-108564</Description>
    </_dlc_DocIdUrl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03E7AC35-6A62-4AD5-A0CE-225EA05007A2}"/>
</file>

<file path=customXml/itemProps2.xml><?xml version="1.0" encoding="utf-8"?>
<ds:datastoreItem xmlns:ds="http://schemas.openxmlformats.org/officeDocument/2006/customXml" ds:itemID="{3FAD2645-9CDA-42F8-AD15-6ACBCEA14C63}"/>
</file>

<file path=customXml/itemProps3.xml><?xml version="1.0" encoding="utf-8"?>
<ds:datastoreItem xmlns:ds="http://schemas.openxmlformats.org/officeDocument/2006/customXml" ds:itemID="{4DE8AE03-E257-41AE-A114-6A5AD024C53F}"/>
</file>

<file path=customXml/itemProps4.xml><?xml version="1.0" encoding="utf-8"?>
<ds:datastoreItem xmlns:ds="http://schemas.openxmlformats.org/officeDocument/2006/customXml" ds:itemID="{D06AE4B2-8F38-4417-9C44-7A7769827E8A}"/>
</file>

<file path=customXml/itemProps5.xml><?xml version="1.0" encoding="utf-8"?>
<ds:datastoreItem xmlns:ds="http://schemas.openxmlformats.org/officeDocument/2006/customXml" ds:itemID="{E6785ED8-03F7-4A24-95D0-36C28596A355}"/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655</Words>
  <Application>Microsoft Office PowerPoint</Application>
  <PresentationFormat>Presentación en pantalla (4:3)</PresentationFormat>
  <Paragraphs>130</Paragraphs>
  <Slides>31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Tema de Office</vt:lpstr>
      <vt:lpstr>1_Diseño personalizado</vt:lpstr>
      <vt:lpstr>Diseño personalizado</vt:lpstr>
      <vt:lpstr>Designer Drawing</vt:lpstr>
      <vt:lpstr>    PROYECTO GEF SE4RALL – Energías Renovable  Formulación de programa y plan de formación para una diversidad de beneficiarios  TRANSFORMADORES     </vt:lpstr>
      <vt:lpstr>TRANSFORMADORES TEORÍA GENERAL     </vt:lpstr>
      <vt:lpstr>TRANSFORMADOR</vt:lpstr>
      <vt:lpstr>TRANSFORMADOR</vt:lpstr>
      <vt:lpstr>TRANSFORMADOR</vt:lpstr>
      <vt:lpstr>FUNCIONAMIENTO DEL TRANSFORMADOR</vt:lpstr>
      <vt:lpstr>TRANSFORMADOR</vt:lpstr>
      <vt:lpstr>Presentación de PowerPoint</vt:lpstr>
      <vt:lpstr>TRANSFORMADOR</vt:lpstr>
      <vt:lpstr>FUNCIONAMIENTO DEL TRANSFORMADOR</vt:lpstr>
      <vt:lpstr>TRANSFORMADORES</vt:lpstr>
      <vt:lpstr>TRANSFORMADORES</vt:lpstr>
      <vt:lpstr>TRANSFORMADORES</vt:lpstr>
      <vt:lpstr>TRANSFORMADORES</vt:lpstr>
      <vt:lpstr>TRANSFORMADORES</vt:lpstr>
      <vt:lpstr>TRANSFORMADORES</vt:lpstr>
      <vt:lpstr>TRANSFORMADORES</vt:lpstr>
      <vt:lpstr>TRANSFORMADORES</vt:lpstr>
      <vt:lpstr>TRANSFORMADORES</vt:lpstr>
      <vt:lpstr>TRANSFORMADORES</vt:lpstr>
      <vt:lpstr>TRANSFORMADORES</vt:lpstr>
      <vt:lpstr>TIPOS DE TRANSFORMADORES</vt:lpstr>
      <vt:lpstr>TIPOS DE TRANSFORMADORES</vt:lpstr>
      <vt:lpstr>Transformador de Potencia</vt:lpstr>
      <vt:lpstr>Transformador de Potencia</vt:lpstr>
      <vt:lpstr>Presentación de PowerPoint</vt:lpstr>
      <vt:lpstr>Presentación de PowerPoint</vt:lpstr>
      <vt:lpstr>Presentación de PowerPoint</vt:lpstr>
      <vt:lpstr>Transformador de Distribución</vt:lpstr>
      <vt:lpstr>Transformadores de medición</vt:lpstr>
      <vt:lpstr>TRANSFORMADORES TEORÍA GENERAL   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120181018_TRANSFORMADORES_rev03</dc:title>
  <dc:subject/>
  <dc:creator>Usuario</dc:creator>
  <cp:lastModifiedBy>LENOVO</cp:lastModifiedBy>
  <cp:revision>68</cp:revision>
  <dcterms:created xsi:type="dcterms:W3CDTF">2015-02-18T06:13:48Z</dcterms:created>
  <dcterms:modified xsi:type="dcterms:W3CDTF">2018-10-30T08:04:47Z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0x010100F075C04BA242A84ABD3293E3AD35CDA400AB50428DC784B44FAACCAA5FAE40C0590045B5E632B552204ABF0E616DD66BDA0F</vt:lpwstr>
  </property>
  <property fmtid="{D5CDD505-2E9C-101B-9397-08002B2CF9AE}" pid="3" name="UNDPCountry">
    <vt:lpwstr>1114;#Countries|2f9ec5a1-3eec-45d6-8645-ed5d87180aba</vt:lpwstr>
  </property>
  <property fmtid="{D5CDD505-2E9C-101B-9397-08002B2CF9AE}" pid="4" name="UndpDocTypeMM">
    <vt:lpwstr/>
  </property>
  <property fmtid="{D5CDD505-2E9C-101B-9397-08002B2CF9AE}" pid="5" name="UNDPDocumentCategory">
    <vt:lpwstr/>
  </property>
  <property fmtid="{D5CDD505-2E9C-101B-9397-08002B2CF9AE}" pid="6" name="UN Languages">
    <vt:lpwstr>242;#Spanish|4e414ef6-23af-4d09-959b-cacfb5bc82ab</vt:lpwstr>
  </property>
  <property fmtid="{D5CDD505-2E9C-101B-9397-08002B2CF9AE}" pid="7" name="Operating Unit0">
    <vt:lpwstr>1370;#GNQ|9cae5d63-9fad-4cea-b9eb-2cd8fe600e23</vt:lpwstr>
  </property>
  <property fmtid="{D5CDD505-2E9C-101B-9397-08002B2CF9AE}" pid="8" name="Atlas Document Status">
    <vt:lpwstr>763;#Draft|121d40a5-e62e-4d42-82e4-d6d12003de0a</vt:lpwstr>
  </property>
  <property fmtid="{D5CDD505-2E9C-101B-9397-08002B2CF9AE}" pid="9" name="Atlas Document Type">
    <vt:lpwstr>1107;#Other|10be685e-4bef-4aec-b905-4df3748c0781</vt:lpwstr>
  </property>
  <property fmtid="{D5CDD505-2E9C-101B-9397-08002B2CF9AE}" pid="10" name="eRegFilingCodeMM">
    <vt:lpwstr/>
  </property>
  <property fmtid="{D5CDD505-2E9C-101B-9397-08002B2CF9AE}" pid="11" name="UndpUnitMM">
    <vt:lpwstr/>
  </property>
  <property fmtid="{D5CDD505-2E9C-101B-9397-08002B2CF9AE}" pid="12" name="UNDPFocusAreas">
    <vt:lpwstr>296;#Environment and Energy|507850c5-118d-4c78-99b1-c760df552b10</vt:lpwstr>
  </property>
  <property fmtid="{D5CDD505-2E9C-101B-9397-08002B2CF9AE}" pid="13" name="_dlc_DocIdItemGuid">
    <vt:lpwstr>12ccc5f8-b37f-4930-8854-b00874aedb79</vt:lpwstr>
  </property>
  <property fmtid="{D5CDD505-2E9C-101B-9397-08002B2CF9AE}" pid="14" name="URL">
    <vt:lpwstr/>
  </property>
  <property fmtid="{D5CDD505-2E9C-101B-9397-08002B2CF9AE}" pid="15" name="DocumentSetDescription">
    <vt:lpwstr/>
  </property>
  <property fmtid="{D5CDD505-2E9C-101B-9397-08002B2CF9AE}" pid="16" name="UnitTaxHTField0">
    <vt:lpwstr/>
  </property>
  <property fmtid="{D5CDD505-2E9C-101B-9397-08002B2CF9AE}" pid="17" name="Unit">
    <vt:lpwstr/>
  </property>
</Properties>
</file>