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4"/>
  </p:sldMasterIdLst>
  <p:notesMasterIdLst>
    <p:notesMasterId r:id="rId15"/>
  </p:notesMasterIdLst>
  <p:sldIdLst>
    <p:sldId id="258" r:id="rId5"/>
    <p:sldId id="259" r:id="rId6"/>
    <p:sldId id="262" r:id="rId7"/>
    <p:sldId id="275" r:id="rId8"/>
    <p:sldId id="261" r:id="rId9"/>
    <p:sldId id="274" r:id="rId10"/>
    <p:sldId id="267" r:id="rId11"/>
    <p:sldId id="284" r:id="rId12"/>
    <p:sldId id="287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yse Ilke Gurbuzer" initials="AIG" lastIdx="7" clrIdx="0">
    <p:extLst>
      <p:ext uri="{19B8F6BF-5375-455C-9EA6-DF929625EA0E}">
        <p15:presenceInfo xmlns:p15="http://schemas.microsoft.com/office/powerpoint/2012/main" userId="S::ilke.gurbuzer@undp.org::ff3cdc02-ecde-401a-9ad7-53ca563b9e15" providerId="AD"/>
      </p:ext>
    </p:extLst>
  </p:cmAuthor>
  <p:cmAuthor id="2" name="Tugce Sogut" initials="TS" lastIdx="16" clrIdx="1">
    <p:extLst>
      <p:ext uri="{19B8F6BF-5375-455C-9EA6-DF929625EA0E}">
        <p15:presenceInfo xmlns:p15="http://schemas.microsoft.com/office/powerpoint/2012/main" userId="S-1-5-21-1201785059-3263964601-2520690265-35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2819"/>
    <a:srgbClr val="D22D1C"/>
    <a:srgbClr val="9B2215"/>
    <a:srgbClr val="EA7164"/>
    <a:srgbClr val="881D12"/>
    <a:srgbClr val="400D08"/>
    <a:srgbClr val="F0F2E6"/>
    <a:srgbClr val="F6E8E2"/>
    <a:srgbClr val="FDEFED"/>
    <a:srgbClr val="E3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FF4C0F-0DE7-AB24-E33A-ECECC33B0DA1}" v="69" dt="2021-10-13T13:17:43.162"/>
    <p1510:client id="{7C6D4634-E16D-D6A1-8F16-4B5A43C40970}" v="4" dt="2021-10-19T10:53:49.9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63" autoAdjust="0"/>
    <p:restoredTop sz="94599"/>
  </p:normalViewPr>
  <p:slideViewPr>
    <p:cSldViewPr snapToGrid="0">
      <p:cViewPr varScale="1">
        <p:scale>
          <a:sx n="106" d="100"/>
          <a:sy n="106" d="100"/>
        </p:scale>
        <p:origin x="4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ustomXml" Target="../customXml/item5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tice Yildirim Demir" userId="S::hatice.yildirim@undp.org::56b6478a-de12-4eb2-8eed-72849e722e05" providerId="AD" clId="Web-{72FF4C0F-0DE7-AB24-E33A-ECECC33B0DA1}"/>
    <pc:docChg chg="modSld">
      <pc:chgData name="Hatice Yildirim Demir" userId="S::hatice.yildirim@undp.org::56b6478a-de12-4eb2-8eed-72849e722e05" providerId="AD" clId="Web-{72FF4C0F-0DE7-AB24-E33A-ECECC33B0DA1}" dt="2021-10-13T13:17:43.162" v="56" actId="1076"/>
      <pc:docMkLst>
        <pc:docMk/>
      </pc:docMkLst>
      <pc:sldChg chg="addSp delSp modSp">
        <pc:chgData name="Hatice Yildirim Demir" userId="S::hatice.yildirim@undp.org::56b6478a-de12-4eb2-8eed-72849e722e05" providerId="AD" clId="Web-{72FF4C0F-0DE7-AB24-E33A-ECECC33B0DA1}" dt="2021-10-13T13:09:50.216" v="2" actId="1076"/>
        <pc:sldMkLst>
          <pc:docMk/>
          <pc:sldMk cId="2427897155" sldId="258"/>
        </pc:sldMkLst>
        <pc:picChg chg="add mod">
          <ac:chgData name="Hatice Yildirim Demir" userId="S::hatice.yildirim@undp.org::56b6478a-de12-4eb2-8eed-72849e722e05" providerId="AD" clId="Web-{72FF4C0F-0DE7-AB24-E33A-ECECC33B0DA1}" dt="2021-10-13T13:09:50.216" v="2" actId="1076"/>
          <ac:picMkLst>
            <pc:docMk/>
            <pc:sldMk cId="2427897155" sldId="258"/>
            <ac:picMk id="2" creationId="{7A95FF4F-17C7-4A7A-A18A-EFB6B92E6C90}"/>
          </ac:picMkLst>
        </pc:picChg>
        <pc:picChg chg="del">
          <ac:chgData name="Hatice Yildirim Demir" userId="S::hatice.yildirim@undp.org::56b6478a-de12-4eb2-8eed-72849e722e05" providerId="AD" clId="Web-{72FF4C0F-0DE7-AB24-E33A-ECECC33B0DA1}" dt="2021-10-13T13:09:31.622" v="0"/>
          <ac:picMkLst>
            <pc:docMk/>
            <pc:sldMk cId="2427897155" sldId="258"/>
            <ac:picMk id="9" creationId="{0896D820-EB10-4471-BB49-2AEC10985520}"/>
          </ac:picMkLst>
        </pc:picChg>
      </pc:sldChg>
      <pc:sldChg chg="addSp delSp modSp">
        <pc:chgData name="Hatice Yildirim Demir" userId="S::hatice.yildirim@undp.org::56b6478a-de12-4eb2-8eed-72849e722e05" providerId="AD" clId="Web-{72FF4C0F-0DE7-AB24-E33A-ECECC33B0DA1}" dt="2021-10-13T13:17:43.162" v="56" actId="1076"/>
        <pc:sldMkLst>
          <pc:docMk/>
          <pc:sldMk cId="3473323186" sldId="259"/>
        </pc:sldMkLst>
        <pc:spChg chg="add del mod">
          <ac:chgData name="Hatice Yildirim Demir" userId="S::hatice.yildirim@undp.org::56b6478a-de12-4eb2-8eed-72849e722e05" providerId="AD" clId="Web-{72FF4C0F-0DE7-AB24-E33A-ECECC33B0DA1}" dt="2021-10-13T13:10:04.248" v="4"/>
          <ac:spMkLst>
            <pc:docMk/>
            <pc:sldMk cId="3473323186" sldId="259"/>
            <ac:spMk id="3" creationId="{36268196-503C-45B0-B2DC-A84368E93B65}"/>
          </ac:spMkLst>
        </pc:spChg>
        <pc:picChg chg="add mod ord">
          <ac:chgData name="Hatice Yildirim Demir" userId="S::hatice.yildirim@undp.org::56b6478a-de12-4eb2-8eed-72849e722e05" providerId="AD" clId="Web-{72FF4C0F-0DE7-AB24-E33A-ECECC33B0DA1}" dt="2021-10-13T13:17:43.162" v="56" actId="1076"/>
          <ac:picMkLst>
            <pc:docMk/>
            <pc:sldMk cId="3473323186" sldId="259"/>
            <ac:picMk id="4" creationId="{4B43BFA2-E419-4BAF-AB67-52874D562B7C}"/>
          </ac:picMkLst>
        </pc:picChg>
        <pc:picChg chg="del">
          <ac:chgData name="Hatice Yildirim Demir" userId="S::hatice.yildirim@undp.org::56b6478a-de12-4eb2-8eed-72849e722e05" providerId="AD" clId="Web-{72FF4C0F-0DE7-AB24-E33A-ECECC33B0DA1}" dt="2021-10-13T13:09:54.997" v="3"/>
          <ac:picMkLst>
            <pc:docMk/>
            <pc:sldMk cId="3473323186" sldId="259"/>
            <ac:picMk id="5" creationId="{AF10FF7F-4807-4C2F-8D9F-A9A980365C3F}"/>
          </ac:picMkLst>
        </pc:picChg>
      </pc:sldChg>
      <pc:sldChg chg="addSp delSp modSp">
        <pc:chgData name="Hatice Yildirim Demir" userId="S::hatice.yildirim@undp.org::56b6478a-de12-4eb2-8eed-72849e722e05" providerId="AD" clId="Web-{72FF4C0F-0DE7-AB24-E33A-ECECC33B0DA1}" dt="2021-10-13T13:16:11.738" v="38" actId="14100"/>
        <pc:sldMkLst>
          <pc:docMk/>
          <pc:sldMk cId="3410187358" sldId="261"/>
        </pc:sldMkLst>
        <pc:spChg chg="add del mod">
          <ac:chgData name="Hatice Yildirim Demir" userId="S::hatice.yildirim@undp.org::56b6478a-de12-4eb2-8eed-72849e722e05" providerId="AD" clId="Web-{72FF4C0F-0DE7-AB24-E33A-ECECC33B0DA1}" dt="2021-10-13T13:16:01.629" v="35"/>
          <ac:spMkLst>
            <pc:docMk/>
            <pc:sldMk cId="3410187358" sldId="261"/>
            <ac:spMk id="7" creationId="{23CDB752-DD17-4533-BD45-A6EE3DCF14F2}"/>
          </ac:spMkLst>
        </pc:spChg>
        <pc:picChg chg="del">
          <ac:chgData name="Hatice Yildirim Demir" userId="S::hatice.yildirim@undp.org::56b6478a-de12-4eb2-8eed-72849e722e05" providerId="AD" clId="Web-{72FF4C0F-0DE7-AB24-E33A-ECECC33B0DA1}" dt="2021-10-13T13:15:54.379" v="34"/>
          <ac:picMkLst>
            <pc:docMk/>
            <pc:sldMk cId="3410187358" sldId="261"/>
            <ac:picMk id="5" creationId="{AF10FF7F-4807-4C2F-8D9F-A9A980365C3F}"/>
          </ac:picMkLst>
        </pc:picChg>
        <pc:picChg chg="add mod ord">
          <ac:chgData name="Hatice Yildirim Demir" userId="S::hatice.yildirim@undp.org::56b6478a-de12-4eb2-8eed-72849e722e05" providerId="AD" clId="Web-{72FF4C0F-0DE7-AB24-E33A-ECECC33B0DA1}" dt="2021-10-13T13:16:11.738" v="38" actId="14100"/>
          <ac:picMkLst>
            <pc:docMk/>
            <pc:sldMk cId="3410187358" sldId="261"/>
            <ac:picMk id="8" creationId="{759363C6-6D20-4F9A-A1CF-497B4A236808}"/>
          </ac:picMkLst>
        </pc:picChg>
      </pc:sldChg>
      <pc:sldChg chg="addSp delSp modSp">
        <pc:chgData name="Hatice Yildirim Demir" userId="S::hatice.yildirim@undp.org::56b6478a-de12-4eb2-8eed-72849e722e05" providerId="AD" clId="Web-{72FF4C0F-0DE7-AB24-E33A-ECECC33B0DA1}" dt="2021-10-13T13:17:35.068" v="55" actId="14100"/>
        <pc:sldMkLst>
          <pc:docMk/>
          <pc:sldMk cId="3392525305" sldId="262"/>
        </pc:sldMkLst>
        <pc:spChg chg="add del mod">
          <ac:chgData name="Hatice Yildirim Demir" userId="S::hatice.yildirim@undp.org::56b6478a-de12-4eb2-8eed-72849e722e05" providerId="AD" clId="Web-{72FF4C0F-0DE7-AB24-E33A-ECECC33B0DA1}" dt="2021-10-13T13:17:24.490" v="52"/>
          <ac:spMkLst>
            <pc:docMk/>
            <pc:sldMk cId="3392525305" sldId="262"/>
            <ac:spMk id="6" creationId="{26ED06F6-1E6E-4C8A-90A3-7410FC8FC45A}"/>
          </ac:spMkLst>
        </pc:spChg>
        <pc:picChg chg="del">
          <ac:chgData name="Hatice Yildirim Demir" userId="S::hatice.yildirim@undp.org::56b6478a-de12-4eb2-8eed-72849e722e05" providerId="AD" clId="Web-{72FF4C0F-0DE7-AB24-E33A-ECECC33B0DA1}" dt="2021-10-13T13:17:16.771" v="51"/>
          <ac:picMkLst>
            <pc:docMk/>
            <pc:sldMk cId="3392525305" sldId="262"/>
            <ac:picMk id="5" creationId="{AF10FF7F-4807-4C2F-8D9F-A9A980365C3F}"/>
          </ac:picMkLst>
        </pc:picChg>
        <pc:picChg chg="add mod ord">
          <ac:chgData name="Hatice Yildirim Demir" userId="S::hatice.yildirim@undp.org::56b6478a-de12-4eb2-8eed-72849e722e05" providerId="AD" clId="Web-{72FF4C0F-0DE7-AB24-E33A-ECECC33B0DA1}" dt="2021-10-13T13:17:35.068" v="55" actId="14100"/>
          <ac:picMkLst>
            <pc:docMk/>
            <pc:sldMk cId="3392525305" sldId="262"/>
            <ac:picMk id="7" creationId="{23E25A95-A64A-4D29-9FB8-C98243FD1062}"/>
          </ac:picMkLst>
        </pc:picChg>
      </pc:sldChg>
      <pc:sldChg chg="addSp delSp modSp">
        <pc:chgData name="Hatice Yildirim Demir" userId="S::hatice.yildirim@undp.org::56b6478a-de12-4eb2-8eed-72849e722e05" providerId="AD" clId="Web-{72FF4C0F-0DE7-AB24-E33A-ECECC33B0DA1}" dt="2021-10-13T13:15:28.581" v="29" actId="14100"/>
        <pc:sldMkLst>
          <pc:docMk/>
          <pc:sldMk cId="3318302108" sldId="267"/>
        </pc:sldMkLst>
        <pc:spChg chg="add del mod">
          <ac:chgData name="Hatice Yildirim Demir" userId="S::hatice.yildirim@undp.org::56b6478a-de12-4eb2-8eed-72849e722e05" providerId="AD" clId="Web-{72FF4C0F-0DE7-AB24-E33A-ECECC33B0DA1}" dt="2021-10-13T13:15:15.425" v="26"/>
          <ac:spMkLst>
            <pc:docMk/>
            <pc:sldMk cId="3318302108" sldId="267"/>
            <ac:spMk id="4" creationId="{6C5C1701-40AB-4264-B590-B0BC041159C2}"/>
          </ac:spMkLst>
        </pc:spChg>
        <pc:picChg chg="del">
          <ac:chgData name="Hatice Yildirim Demir" userId="S::hatice.yildirim@undp.org::56b6478a-de12-4eb2-8eed-72849e722e05" providerId="AD" clId="Web-{72FF4C0F-0DE7-AB24-E33A-ECECC33B0DA1}" dt="2021-10-13T13:15:08.175" v="25"/>
          <ac:picMkLst>
            <pc:docMk/>
            <pc:sldMk cId="3318302108" sldId="267"/>
            <ac:picMk id="5" creationId="{AF10FF7F-4807-4C2F-8D9F-A9A980365C3F}"/>
          </ac:picMkLst>
        </pc:picChg>
        <pc:picChg chg="add mod ord">
          <ac:chgData name="Hatice Yildirim Demir" userId="S::hatice.yildirim@undp.org::56b6478a-de12-4eb2-8eed-72849e722e05" providerId="AD" clId="Web-{72FF4C0F-0DE7-AB24-E33A-ECECC33B0DA1}" dt="2021-10-13T13:15:28.581" v="29" actId="14100"/>
          <ac:picMkLst>
            <pc:docMk/>
            <pc:sldMk cId="3318302108" sldId="267"/>
            <ac:picMk id="6" creationId="{1D489673-A0AF-44DF-B144-AA668C41CE64}"/>
          </ac:picMkLst>
        </pc:picChg>
      </pc:sldChg>
      <pc:sldChg chg="addSp delSp modSp">
        <pc:chgData name="Hatice Yildirim Demir" userId="S::hatice.yildirim@undp.org::56b6478a-de12-4eb2-8eed-72849e722e05" providerId="AD" clId="Web-{72FF4C0F-0DE7-AB24-E33A-ECECC33B0DA1}" dt="2021-10-13T13:10:37.936" v="12" actId="14100"/>
        <pc:sldMkLst>
          <pc:docMk/>
          <pc:sldMk cId="1601904559" sldId="271"/>
        </pc:sldMkLst>
        <pc:spChg chg="add del mod">
          <ac:chgData name="Hatice Yildirim Demir" userId="S::hatice.yildirim@undp.org::56b6478a-de12-4eb2-8eed-72849e722e05" providerId="AD" clId="Web-{72FF4C0F-0DE7-AB24-E33A-ECECC33B0DA1}" dt="2021-10-13T13:10:30.623" v="9"/>
          <ac:spMkLst>
            <pc:docMk/>
            <pc:sldMk cId="1601904559" sldId="271"/>
            <ac:spMk id="3" creationId="{3CE151E9-B57C-4CE2-90C9-2F995E1D9C62}"/>
          </ac:spMkLst>
        </pc:spChg>
        <pc:picChg chg="add mod ord">
          <ac:chgData name="Hatice Yildirim Demir" userId="S::hatice.yildirim@undp.org::56b6478a-de12-4eb2-8eed-72849e722e05" providerId="AD" clId="Web-{72FF4C0F-0DE7-AB24-E33A-ECECC33B0DA1}" dt="2021-10-13T13:10:37.936" v="12" actId="14100"/>
          <ac:picMkLst>
            <pc:docMk/>
            <pc:sldMk cId="1601904559" sldId="271"/>
            <ac:picMk id="4" creationId="{C8FE7295-F82B-441D-815B-4D4CCEC72BD3}"/>
          </ac:picMkLst>
        </pc:picChg>
        <pc:picChg chg="del">
          <ac:chgData name="Hatice Yildirim Demir" userId="S::hatice.yildirim@undp.org::56b6478a-de12-4eb2-8eed-72849e722e05" providerId="AD" clId="Web-{72FF4C0F-0DE7-AB24-E33A-ECECC33B0DA1}" dt="2021-10-13T13:10:23.435" v="8"/>
          <ac:picMkLst>
            <pc:docMk/>
            <pc:sldMk cId="1601904559" sldId="271"/>
            <ac:picMk id="5" creationId="{AF10FF7F-4807-4C2F-8D9F-A9A980365C3F}"/>
          </ac:picMkLst>
        </pc:picChg>
      </pc:sldChg>
      <pc:sldChg chg="addSp delSp modSp">
        <pc:chgData name="Hatice Yildirim Demir" userId="S::hatice.yildirim@undp.org::56b6478a-de12-4eb2-8eed-72849e722e05" providerId="AD" clId="Web-{72FF4C0F-0DE7-AB24-E33A-ECECC33B0DA1}" dt="2021-10-13T13:15:49.019" v="33" actId="1076"/>
        <pc:sldMkLst>
          <pc:docMk/>
          <pc:sldMk cId="3413557939" sldId="274"/>
        </pc:sldMkLst>
        <pc:spChg chg="add del mod">
          <ac:chgData name="Hatice Yildirim Demir" userId="S::hatice.yildirim@undp.org::56b6478a-de12-4eb2-8eed-72849e722e05" providerId="AD" clId="Web-{72FF4C0F-0DE7-AB24-E33A-ECECC33B0DA1}" dt="2021-10-13T13:15:43.894" v="31"/>
          <ac:spMkLst>
            <pc:docMk/>
            <pc:sldMk cId="3413557939" sldId="274"/>
            <ac:spMk id="4" creationId="{F41132EC-6014-4913-82D7-A369CF57A7F0}"/>
          </ac:spMkLst>
        </pc:spChg>
        <pc:picChg chg="del">
          <ac:chgData name="Hatice Yildirim Demir" userId="S::hatice.yildirim@undp.org::56b6478a-de12-4eb2-8eed-72849e722e05" providerId="AD" clId="Web-{72FF4C0F-0DE7-AB24-E33A-ECECC33B0DA1}" dt="2021-10-13T13:15:36.363" v="30"/>
          <ac:picMkLst>
            <pc:docMk/>
            <pc:sldMk cId="3413557939" sldId="274"/>
            <ac:picMk id="5" creationId="{AF10FF7F-4807-4C2F-8D9F-A9A980365C3F}"/>
          </ac:picMkLst>
        </pc:picChg>
        <pc:picChg chg="add mod ord">
          <ac:chgData name="Hatice Yildirim Demir" userId="S::hatice.yildirim@undp.org::56b6478a-de12-4eb2-8eed-72849e722e05" providerId="AD" clId="Web-{72FF4C0F-0DE7-AB24-E33A-ECECC33B0DA1}" dt="2021-10-13T13:15:49.019" v="33" actId="1076"/>
          <ac:picMkLst>
            <pc:docMk/>
            <pc:sldMk cId="3413557939" sldId="274"/>
            <ac:picMk id="6" creationId="{FEAAAAE5-7A4E-4E26-A8A4-80AF0B24B8FB}"/>
          </ac:picMkLst>
        </pc:picChg>
      </pc:sldChg>
      <pc:sldChg chg="addSp delSp modSp">
        <pc:chgData name="Hatice Yildirim Demir" userId="S::hatice.yildirim@undp.org::56b6478a-de12-4eb2-8eed-72849e722e05" providerId="AD" clId="Web-{72FF4C0F-0DE7-AB24-E33A-ECECC33B0DA1}" dt="2021-10-13T13:17:02.083" v="50" actId="14100"/>
        <pc:sldMkLst>
          <pc:docMk/>
          <pc:sldMk cId="882369960" sldId="275"/>
        </pc:sldMkLst>
        <pc:spChg chg="mod">
          <ac:chgData name="Hatice Yildirim Demir" userId="S::hatice.yildirim@undp.org::56b6478a-de12-4eb2-8eed-72849e722e05" providerId="AD" clId="Web-{72FF4C0F-0DE7-AB24-E33A-ECECC33B0DA1}" dt="2021-10-13T13:17:02.083" v="50" actId="14100"/>
          <ac:spMkLst>
            <pc:docMk/>
            <pc:sldMk cId="882369960" sldId="275"/>
            <ac:spMk id="2" creationId="{46492A5B-E3AC-49A6-9876-46F26A308E2B}"/>
          </ac:spMkLst>
        </pc:spChg>
        <pc:spChg chg="add del mod">
          <ac:chgData name="Hatice Yildirim Demir" userId="S::hatice.yildirim@undp.org::56b6478a-de12-4eb2-8eed-72849e722e05" providerId="AD" clId="Web-{72FF4C0F-0DE7-AB24-E33A-ECECC33B0DA1}" dt="2021-10-13T13:16:40.864" v="44"/>
          <ac:spMkLst>
            <pc:docMk/>
            <pc:sldMk cId="882369960" sldId="275"/>
            <ac:spMk id="10" creationId="{9B4B2E04-0178-41D8-9A60-64AF6B2D4CBC}"/>
          </ac:spMkLst>
        </pc:spChg>
        <pc:picChg chg="del">
          <ac:chgData name="Hatice Yildirim Demir" userId="S::hatice.yildirim@undp.org::56b6478a-de12-4eb2-8eed-72849e722e05" providerId="AD" clId="Web-{72FF4C0F-0DE7-AB24-E33A-ECECC33B0DA1}" dt="2021-10-13T13:16:33.364" v="43"/>
          <ac:picMkLst>
            <pc:docMk/>
            <pc:sldMk cId="882369960" sldId="275"/>
            <ac:picMk id="5" creationId="{AF10FF7F-4807-4C2F-8D9F-A9A980365C3F}"/>
          </ac:picMkLst>
        </pc:picChg>
        <pc:picChg chg="add mod ord">
          <ac:chgData name="Hatice Yildirim Demir" userId="S::hatice.yildirim@undp.org::56b6478a-de12-4eb2-8eed-72849e722e05" providerId="AD" clId="Web-{72FF4C0F-0DE7-AB24-E33A-ECECC33B0DA1}" dt="2021-10-13T13:16:48.724" v="47" actId="14100"/>
          <ac:picMkLst>
            <pc:docMk/>
            <pc:sldMk cId="882369960" sldId="275"/>
            <ac:picMk id="11" creationId="{3C34D4E6-DBCF-4489-AD76-505F3DE0DE09}"/>
          </ac:picMkLst>
        </pc:picChg>
      </pc:sldChg>
      <pc:sldChg chg="addSp delSp modSp">
        <pc:chgData name="Hatice Yildirim Demir" userId="S::hatice.yildirim@undp.org::56b6478a-de12-4eb2-8eed-72849e722e05" providerId="AD" clId="Web-{72FF4C0F-0DE7-AB24-E33A-ECECC33B0DA1}" dt="2021-10-13T13:15:04.144" v="24" actId="1076"/>
        <pc:sldMkLst>
          <pc:docMk/>
          <pc:sldMk cId="3565361407" sldId="284"/>
        </pc:sldMkLst>
        <pc:spChg chg="add del mod">
          <ac:chgData name="Hatice Yildirim Demir" userId="S::hatice.yildirim@undp.org::56b6478a-de12-4eb2-8eed-72849e722e05" providerId="AD" clId="Web-{72FF4C0F-0DE7-AB24-E33A-ECECC33B0DA1}" dt="2021-10-13T13:14:51.690" v="20"/>
          <ac:spMkLst>
            <pc:docMk/>
            <pc:sldMk cId="3565361407" sldId="284"/>
            <ac:spMk id="7" creationId="{42975AF3-6115-48A8-9AE0-D96C70CCCD0B}"/>
          </ac:spMkLst>
        </pc:spChg>
        <pc:picChg chg="del">
          <ac:chgData name="Hatice Yildirim Demir" userId="S::hatice.yildirim@undp.org::56b6478a-de12-4eb2-8eed-72849e722e05" providerId="AD" clId="Web-{72FF4C0F-0DE7-AB24-E33A-ECECC33B0DA1}" dt="2021-10-13T13:14:43.299" v="19"/>
          <ac:picMkLst>
            <pc:docMk/>
            <pc:sldMk cId="3565361407" sldId="284"/>
            <ac:picMk id="5" creationId="{AF10FF7F-4807-4C2F-8D9F-A9A980365C3F}"/>
          </ac:picMkLst>
        </pc:picChg>
        <pc:picChg chg="add mod ord">
          <ac:chgData name="Hatice Yildirim Demir" userId="S::hatice.yildirim@undp.org::56b6478a-de12-4eb2-8eed-72849e722e05" providerId="AD" clId="Web-{72FF4C0F-0DE7-AB24-E33A-ECECC33B0DA1}" dt="2021-10-13T13:15:04.144" v="24" actId="1076"/>
          <ac:picMkLst>
            <pc:docMk/>
            <pc:sldMk cId="3565361407" sldId="284"/>
            <ac:picMk id="8" creationId="{323D19ED-50CA-45C6-8126-21242A4CB1A9}"/>
          </ac:picMkLst>
        </pc:picChg>
      </pc:sldChg>
      <pc:sldChg chg="addSp delSp modSp">
        <pc:chgData name="Hatice Yildirim Demir" userId="S::hatice.yildirim@undp.org::56b6478a-de12-4eb2-8eed-72849e722e05" providerId="AD" clId="Web-{72FF4C0F-0DE7-AB24-E33A-ECECC33B0DA1}" dt="2021-10-13T13:14:36.393" v="18" actId="1076"/>
        <pc:sldMkLst>
          <pc:docMk/>
          <pc:sldMk cId="2396348960" sldId="287"/>
        </pc:sldMkLst>
        <pc:spChg chg="add del mod">
          <ac:chgData name="Hatice Yildirim Demir" userId="S::hatice.yildirim@undp.org::56b6478a-de12-4eb2-8eed-72849e722e05" providerId="AD" clId="Web-{72FF4C0F-0DE7-AB24-E33A-ECECC33B0DA1}" dt="2021-10-13T13:14:20.736" v="14"/>
          <ac:spMkLst>
            <pc:docMk/>
            <pc:sldMk cId="2396348960" sldId="287"/>
            <ac:spMk id="7" creationId="{980E9773-226F-4033-91C2-97960B0C2F94}"/>
          </ac:spMkLst>
        </pc:spChg>
        <pc:picChg chg="del">
          <ac:chgData name="Hatice Yildirim Demir" userId="S::hatice.yildirim@undp.org::56b6478a-de12-4eb2-8eed-72849e722e05" providerId="AD" clId="Web-{72FF4C0F-0DE7-AB24-E33A-ECECC33B0DA1}" dt="2021-10-13T13:14:12.533" v="13"/>
          <ac:picMkLst>
            <pc:docMk/>
            <pc:sldMk cId="2396348960" sldId="287"/>
            <ac:picMk id="5" creationId="{AF10FF7F-4807-4C2F-8D9F-A9A980365C3F}"/>
          </ac:picMkLst>
        </pc:picChg>
        <pc:picChg chg="add mod ord">
          <ac:chgData name="Hatice Yildirim Demir" userId="S::hatice.yildirim@undp.org::56b6478a-de12-4eb2-8eed-72849e722e05" providerId="AD" clId="Web-{72FF4C0F-0DE7-AB24-E33A-ECECC33B0DA1}" dt="2021-10-13T13:14:36.393" v="18" actId="1076"/>
          <ac:picMkLst>
            <pc:docMk/>
            <pc:sldMk cId="2396348960" sldId="287"/>
            <ac:picMk id="11" creationId="{02E99A37-3BE1-4730-8291-3ECE3CFE642C}"/>
          </ac:picMkLst>
        </pc:picChg>
      </pc:sldChg>
    </pc:docChg>
  </pc:docChgLst>
  <pc:docChgLst>
    <pc:chgData name="Hatice Yildirim Demir" userId="S::hatice.yildirim@undp.org::56b6478a-de12-4eb2-8eed-72849e722e05" providerId="AD" clId="Web-{7C6D4634-E16D-D6A1-8F16-4B5A43C40970}"/>
    <pc:docChg chg="modSld">
      <pc:chgData name="Hatice Yildirim Demir" userId="S::hatice.yildirim@undp.org::56b6478a-de12-4eb2-8eed-72849e722e05" providerId="AD" clId="Web-{7C6D4634-E16D-D6A1-8F16-4B5A43C40970}" dt="2021-10-19T10:53:49.984" v="3" actId="1076"/>
      <pc:docMkLst>
        <pc:docMk/>
      </pc:docMkLst>
      <pc:sldChg chg="modSp">
        <pc:chgData name="Hatice Yildirim Demir" userId="S::hatice.yildirim@undp.org::56b6478a-de12-4eb2-8eed-72849e722e05" providerId="AD" clId="Web-{7C6D4634-E16D-D6A1-8F16-4B5A43C40970}" dt="2021-10-19T10:53:49.984" v="3" actId="1076"/>
        <pc:sldMkLst>
          <pc:docMk/>
          <pc:sldMk cId="882369960" sldId="275"/>
        </pc:sldMkLst>
        <pc:spChg chg="mod">
          <ac:chgData name="Hatice Yildirim Demir" userId="S::hatice.yildirim@undp.org::56b6478a-de12-4eb2-8eed-72849e722e05" providerId="AD" clId="Web-{7C6D4634-E16D-D6A1-8F16-4B5A43C40970}" dt="2021-10-19T10:53:49.984" v="3" actId="1076"/>
          <ac:spMkLst>
            <pc:docMk/>
            <pc:sldMk cId="882369960" sldId="275"/>
            <ac:spMk id="2" creationId="{46492A5B-E3AC-49A6-9876-46F26A308E2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CC69D-F294-4B98-ADA2-16DA9EE281CA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E7DEF-2B0A-466C-8653-4EEB3E9E7D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23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izinleri</a:t>
            </a:r>
            <a:r>
              <a:rPr lang="en-US" dirty="0"/>
              <a:t>, </a:t>
            </a:r>
            <a:r>
              <a:rPr lang="en-US" dirty="0" err="1"/>
              <a:t>dijitalleşme</a:t>
            </a:r>
            <a:r>
              <a:rPr lang="en-US" dirty="0"/>
              <a:t>, e-</a:t>
            </a:r>
            <a:r>
              <a:rPr lang="en-US" dirty="0" err="1"/>
              <a:t>ticaret</a:t>
            </a:r>
            <a:r>
              <a:rPr lang="en-US" dirty="0"/>
              <a:t>, </a:t>
            </a:r>
            <a:r>
              <a:rPr lang="en-US" dirty="0" err="1"/>
              <a:t>paketleme</a:t>
            </a:r>
            <a:r>
              <a:rPr lang="en-US" dirty="0"/>
              <a:t>, </a:t>
            </a:r>
            <a:r>
              <a:rPr lang="en-US" dirty="0" err="1"/>
              <a:t>standardizasyon</a:t>
            </a:r>
            <a:r>
              <a:rPr lang="en-US" dirty="0"/>
              <a:t>, </a:t>
            </a:r>
            <a:r>
              <a:rPr lang="en-US" dirty="0" err="1"/>
              <a:t>laboratuar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,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izinleri</a:t>
            </a:r>
            <a:r>
              <a:rPr lang="en-US" dirty="0"/>
              <a:t>, vb.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8E7DEF-2B0A-466C-8653-4EEB3E9E7D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796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F3D7F-8AB9-4B3C-B2FA-B6380E5F9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CA2A1-0E2F-4DD9-8A72-A67F9ADE15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11763-FDA0-4523-AA90-0E90A06E4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77F3C-1E2D-403F-A58F-F886D54A9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38226-6FF5-478E-8FE7-FA244067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86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A55F6-C538-4A63-9F64-126D547C6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C784C-3E3E-4FA5-B1C2-C94642295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50A7D-2D1F-4E6F-A688-EBCBAE1A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879E8-37AD-4480-8A91-9E263F64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76933-F9F0-4C2F-A7ED-915E3CD3D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02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1A951F-5A2D-480F-AC9F-2630212D0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19816-FB90-4AD7-9506-E024B8195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AA039-413A-4E0D-980F-A6A19306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9BEF6-6C5E-4EC7-92AC-E87DD436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74D93-C4B1-4BD1-B730-1FF5F277D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9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AB3E3-C441-4DB4-A54E-487E4E410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E1D4-8F7C-471A-9C18-7A3C1BC57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3E0F1-DB26-488F-91E1-86C25ADAE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BBCD9-7E69-4D5F-8879-670B976E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7A80C-D614-4AE6-A595-0E79712A5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77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048D1-0311-492D-B9B6-356FA20FC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6137D-ABB1-49ED-8DCA-85C12DC8E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834C0-D03B-41CF-B85C-C960AAE4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07B02-6274-409D-A567-975F385D6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867C9-11B5-4459-A155-7E5B2A7D8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34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F28A-F19D-4475-84AE-276D72F97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3A631-11BE-4753-9AE0-195E7EEE71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24A338-6245-4FD7-AE13-49759F9AB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9C57D-4A3B-46C7-AF74-219CADAC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68888-3748-4D19-BC05-1CCF078B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077B2A-8391-4175-94BB-ADCFA250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87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2C1C5-E7AD-4394-9FA5-5F43CE8EC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56892-098E-4C3F-92A2-ADB6D6A62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DDC91B-5A20-4EAF-A751-2A42CE8EE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2C6CE5-1317-49D9-8B99-74EB12BEBE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EA96D7-9D3A-4299-BBB1-CA7F36FC2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D9B077-AA43-4418-94BF-E9045F690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3CAC09-D948-4414-B4C9-B1BE8EF9D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7B7C80-3AC0-48F9-8323-4D5F2E7F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83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1DB09-D744-4532-8200-897D364C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77952-B67F-4051-9F01-E3F3418CC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2356BA-3BE8-4024-8AC2-D0F47B15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8C32A1-4F69-4934-9E8E-F4CAFAB3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638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559C12-656E-44EF-9856-5BC4D7073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ECA2A6-5555-4649-8B78-D26C17F74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854A5-B95A-43AF-83EE-00B075D4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18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1B2A-0354-49BE-AE98-96E10E1FD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6DB9B-6012-41EB-8518-F6EAFDC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D91D2-9E04-4E15-A736-39AA3992E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BE8F8-B766-4B97-827C-A52683EE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4E570-C73B-452C-A7F2-2E8279448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54DEB-D57C-445B-957F-A09AD04CF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34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FAA0C-950F-47A8-BE04-3951B9C6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64723F-A0DC-40D5-A0DE-D84861FF5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40CB2-DC8B-457F-BDF3-CE8028118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467EBC-8A81-4C3B-B780-363903BF3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121E-DDE1-4E24-846A-F2A7FE0C3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B0856-89A0-4B17-88A6-639BD7FF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8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7E71A5-90B7-457B-9D0F-147CEC76E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9C358-6A2B-4B55-8F7A-B942BE8F5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9C0A-A083-4D3B-95D1-E4A69C8FB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4127-1AAD-4E42-9C95-C676A8E3827B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23E97-95ED-4E5B-9EC0-A29F5875A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9F130-C20B-45B8-9B93-BBC14F32DC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57F51-1F3A-4CC3-8A8D-2AB9EED7EB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7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3.jpeg"/><Relationship Id="rId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png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3.jpeg"/><Relationship Id="rId5" Type="http://schemas.openxmlformats.org/officeDocument/2006/relationships/image" Target="../media/image13.svg"/><Relationship Id="rId10" Type="http://schemas.openxmlformats.org/officeDocument/2006/relationships/image" Target="../media/image2.pn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1B49C68-13E1-4A3F-9DBB-B04A44096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903" y="0"/>
            <a:ext cx="1386892" cy="211248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6A52CE3-BCFC-4332-8D51-7A85CE2CF6E9}"/>
              </a:ext>
            </a:extLst>
          </p:cNvPr>
          <p:cNvSpPr/>
          <p:nvPr/>
        </p:nvSpPr>
        <p:spPr>
          <a:xfrm>
            <a:off x="774664" y="3463264"/>
            <a:ext cx="10170680" cy="2297074"/>
          </a:xfrm>
          <a:prstGeom prst="rect">
            <a:avLst/>
          </a:prstGeom>
          <a:noFill/>
          <a:ln w="82550" cmpd="dbl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BB7FF1DF-9F8F-4548-9DD0-A520A002672E}"/>
              </a:ext>
            </a:extLst>
          </p:cNvPr>
          <p:cNvSpPr/>
          <p:nvPr/>
        </p:nvSpPr>
        <p:spPr>
          <a:xfrm>
            <a:off x="-355822" y="4611801"/>
            <a:ext cx="12903644" cy="258455"/>
          </a:xfrm>
          <a:prstGeom prst="mathMinus">
            <a:avLst/>
          </a:prstGeom>
          <a:solidFill>
            <a:schemeClr val="bg1">
              <a:lumMod val="95000"/>
            </a:schemeClr>
          </a:solidFill>
          <a:ln>
            <a:solidFill>
              <a:srgbClr val="881D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953095A-9557-4747-95A9-845CCA763017}"/>
              </a:ext>
            </a:extLst>
          </p:cNvPr>
          <p:cNvSpPr txBox="1">
            <a:spLocks/>
          </p:cNvSpPr>
          <p:nvPr/>
        </p:nvSpPr>
        <p:spPr>
          <a:xfrm>
            <a:off x="1246656" y="2631651"/>
            <a:ext cx="9792244" cy="1395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/>
              <a:t>Business to Social Cohesion</a:t>
            </a:r>
            <a:endParaRPr lang="en-GB" sz="3000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74E919-141D-479B-9A0D-438C824D6F75}"/>
              </a:ext>
            </a:extLst>
          </p:cNvPr>
          <p:cNvSpPr/>
          <p:nvPr/>
        </p:nvSpPr>
        <p:spPr>
          <a:xfrm>
            <a:off x="2905560" y="505404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dirty="0">
                <a:latin typeface="Arial" panose="020B0604020202020204" pitchFamily="34" charset="0"/>
              </a:rPr>
              <a:t>October 2021</a:t>
            </a:r>
            <a:endParaRPr lang="en-GB" dirty="0"/>
          </a:p>
        </p:txBody>
      </p:sp>
      <p:pic>
        <p:nvPicPr>
          <p:cNvPr id="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8432D0DF-BD6C-4F5E-86EF-52C2FBE1F2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772" y="333568"/>
            <a:ext cx="2979576" cy="1596716"/>
          </a:xfrm>
        </p:spPr>
      </p:pic>
      <p:pic>
        <p:nvPicPr>
          <p:cNvPr id="2" name="Picture 2" descr="Bubble chart&#10;&#10;Description automatically generated">
            <a:extLst>
              <a:ext uri="{FF2B5EF4-FFF2-40B4-BE49-F238E27FC236}">
                <a16:creationId xmlns:a16="http://schemas.microsoft.com/office/drawing/2014/main" id="{7A95FF4F-17C7-4A7A-A18A-EFB6B92E6C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0" y="265967"/>
            <a:ext cx="247650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897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32C344-2446-490F-BEB3-F532C2E0DA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02" y="5658397"/>
            <a:ext cx="794431" cy="1210060"/>
          </a:xfrm>
          <a:prstGeom prst="rect">
            <a:avLst/>
          </a:prstGeom>
        </p:spPr>
      </p:pic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0352406E-F0CE-4190-ADBF-F94B75DDB64E}"/>
              </a:ext>
            </a:extLst>
          </p:cNvPr>
          <p:cNvSpPr/>
          <p:nvPr/>
        </p:nvSpPr>
        <p:spPr>
          <a:xfrm flipH="1">
            <a:off x="1578481" y="2874973"/>
            <a:ext cx="9035037" cy="1318153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98FCA-50B9-4B9F-A605-7BF50DA7A3CB}"/>
              </a:ext>
            </a:extLst>
          </p:cNvPr>
          <p:cNvSpPr txBox="1"/>
          <p:nvPr/>
        </p:nvSpPr>
        <p:spPr>
          <a:xfrm>
            <a:off x="3070398" y="3136612"/>
            <a:ext cx="6590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you…</a:t>
            </a:r>
            <a:endParaRPr lang="en-GB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7EB147D1-EADD-4735-A003-DE7D3C0A20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966" y="5906422"/>
            <a:ext cx="1390714" cy="74526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7269783-D779-4145-B811-EA0FFA8A3ED9}"/>
              </a:ext>
            </a:extLst>
          </p:cNvPr>
          <p:cNvSpPr txBox="1">
            <a:spLocks/>
          </p:cNvSpPr>
          <p:nvPr/>
        </p:nvSpPr>
        <p:spPr>
          <a:xfrm>
            <a:off x="352540" y="349695"/>
            <a:ext cx="3349127" cy="72703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dirty="0">
                <a:solidFill>
                  <a:srgbClr val="9B2215"/>
                </a:solidFill>
              </a:rPr>
              <a:t>Business to Social Cohesion</a:t>
            </a:r>
            <a:endParaRPr lang="en-GB" sz="2800" b="1" i="1" dirty="0">
              <a:solidFill>
                <a:srgbClr val="9B2215"/>
              </a:solidFill>
            </a:endParaRPr>
          </a:p>
        </p:txBody>
      </p:sp>
      <p:pic>
        <p:nvPicPr>
          <p:cNvPr id="4" name="Picture 5" descr="Bubble chart&#10;&#10;Description automatically generated">
            <a:extLst>
              <a:ext uri="{FF2B5EF4-FFF2-40B4-BE49-F238E27FC236}">
                <a16:creationId xmlns:a16="http://schemas.microsoft.com/office/drawing/2014/main" id="{C8FE7295-F82B-441D-815B-4D4CCEC72B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779227" y="5715061"/>
            <a:ext cx="1573824" cy="1144466"/>
          </a:xfrm>
        </p:spPr>
      </p:pic>
    </p:spTree>
    <p:extLst>
      <p:ext uri="{BB962C8B-B14F-4D97-AF65-F5344CB8AC3E}">
        <p14:creationId xmlns:p14="http://schemas.microsoft.com/office/powerpoint/2010/main" val="160190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32C344-2446-490F-BEB3-F532C2E0DA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02" y="5658397"/>
            <a:ext cx="794431" cy="121006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2E02428-51E8-4A19-B4B6-B68E4E529A5C}"/>
              </a:ext>
            </a:extLst>
          </p:cNvPr>
          <p:cNvSpPr txBox="1">
            <a:spLocks/>
          </p:cNvSpPr>
          <p:nvPr/>
        </p:nvSpPr>
        <p:spPr>
          <a:xfrm>
            <a:off x="352540" y="349695"/>
            <a:ext cx="3349127" cy="72703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dirty="0">
                <a:solidFill>
                  <a:srgbClr val="9B2215"/>
                </a:solidFill>
              </a:rPr>
              <a:t>Business to Social Cohesion</a:t>
            </a:r>
            <a:endParaRPr lang="en-GB" sz="2800" b="1" i="1" dirty="0">
              <a:solidFill>
                <a:srgbClr val="9B2215"/>
              </a:solidFill>
            </a:endParaRPr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0352406E-F0CE-4190-ADBF-F94B75DDB64E}"/>
              </a:ext>
            </a:extLst>
          </p:cNvPr>
          <p:cNvSpPr/>
          <p:nvPr/>
        </p:nvSpPr>
        <p:spPr>
          <a:xfrm flipH="1">
            <a:off x="3885435" y="297590"/>
            <a:ext cx="7972387" cy="973507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98FCA-50B9-4B9F-A605-7BF50DA7A3CB}"/>
              </a:ext>
            </a:extLst>
          </p:cNvPr>
          <p:cNvSpPr txBox="1"/>
          <p:nvPr/>
        </p:nvSpPr>
        <p:spPr>
          <a:xfrm>
            <a:off x="6096000" y="491957"/>
            <a:ext cx="5761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Overview</a:t>
            </a:r>
            <a:endParaRPr lang="en-GB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" name="Graphic 16" descr="Handshake">
            <a:extLst>
              <a:ext uri="{FF2B5EF4-FFF2-40B4-BE49-F238E27FC236}">
                <a16:creationId xmlns:a16="http://schemas.microsoft.com/office/drawing/2014/main" id="{7139CE6E-7BA8-43E7-949F-04DB19135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0846" y="3662521"/>
            <a:ext cx="834528" cy="834528"/>
          </a:xfrm>
          <a:prstGeom prst="rect">
            <a:avLst/>
          </a:prstGeom>
        </p:spPr>
      </p:pic>
      <p:pic>
        <p:nvPicPr>
          <p:cNvPr id="19" name="Graphic 18" descr="Coins">
            <a:extLst>
              <a:ext uri="{FF2B5EF4-FFF2-40B4-BE49-F238E27FC236}">
                <a16:creationId xmlns:a16="http://schemas.microsoft.com/office/drawing/2014/main" id="{A0BFFC06-A7A8-48FD-BD64-82D849C243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76771" y="2790708"/>
            <a:ext cx="718972" cy="718972"/>
          </a:xfrm>
          <a:prstGeom prst="rect">
            <a:avLst/>
          </a:prstGeom>
        </p:spPr>
      </p:pic>
      <p:pic>
        <p:nvPicPr>
          <p:cNvPr id="21" name="Graphic 20" descr="Daily calendar">
            <a:extLst>
              <a:ext uri="{FF2B5EF4-FFF2-40B4-BE49-F238E27FC236}">
                <a16:creationId xmlns:a16="http://schemas.microsoft.com/office/drawing/2014/main" id="{22C32750-866D-4E40-827F-FD497FC825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20846" y="1838363"/>
            <a:ext cx="718971" cy="718971"/>
          </a:xfrm>
          <a:prstGeom prst="rect">
            <a:avLst/>
          </a:prstGeom>
        </p:spPr>
      </p:pic>
      <p:pic>
        <p:nvPicPr>
          <p:cNvPr id="22" name="Picture 21" descr="donor icon ile ilgili görsel sonucu">
            <a:extLst>
              <a:ext uri="{FF2B5EF4-FFF2-40B4-BE49-F238E27FC236}">
                <a16:creationId xmlns:a16="http://schemas.microsoft.com/office/drawing/2014/main" id="{505232AE-652F-452A-91D0-5D58483E0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6228" y="4921265"/>
            <a:ext cx="740057" cy="737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B9C99EB-8997-458D-A1AE-DB7AE11484C0}"/>
              </a:ext>
            </a:extLst>
          </p:cNvPr>
          <p:cNvSpPr txBox="1"/>
          <p:nvPr/>
        </p:nvSpPr>
        <p:spPr>
          <a:xfrm>
            <a:off x="2367613" y="1838363"/>
            <a:ext cx="832734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/>
              <a:t>Duration:			</a:t>
            </a:r>
            <a:r>
              <a:rPr lang="en-US" sz="2500" i="1" dirty="0"/>
              <a:t>12 months</a:t>
            </a:r>
          </a:p>
          <a:p>
            <a:endParaRPr lang="en-US" sz="2500" b="1" i="1" dirty="0"/>
          </a:p>
          <a:p>
            <a:r>
              <a:rPr lang="en-US" sz="2500" b="1" i="1" dirty="0"/>
              <a:t>Budget:</a:t>
            </a:r>
            <a:r>
              <a:rPr lang="en-US" sz="2500" i="1" dirty="0"/>
              <a:t> 			</a:t>
            </a:r>
            <a:r>
              <a:rPr lang="en-GB" sz="2500" i="1" dirty="0"/>
              <a:t>1,110,427 $</a:t>
            </a:r>
          </a:p>
          <a:p>
            <a:endParaRPr lang="en-US" sz="2500" b="1" i="1" dirty="0"/>
          </a:p>
          <a:p>
            <a:r>
              <a:rPr lang="en-US" sz="2500" b="1" i="1" dirty="0"/>
              <a:t>Implementing Partner</a:t>
            </a:r>
            <a:r>
              <a:rPr lang="tr-TR" sz="2500" b="1" i="1" dirty="0"/>
              <a:t>:</a:t>
            </a:r>
            <a:r>
              <a:rPr lang="en-US" sz="2500" b="1" i="1" dirty="0"/>
              <a:t>	</a:t>
            </a:r>
            <a:r>
              <a:rPr lang="en-GB" sz="2500" i="1" dirty="0"/>
              <a:t>Ministry of Industry and 					Technology </a:t>
            </a:r>
          </a:p>
          <a:p>
            <a:r>
              <a:rPr lang="en-GB" sz="2500" i="1" dirty="0"/>
              <a:t>				Directorate General of 					Development Agencies </a:t>
            </a:r>
            <a:r>
              <a:rPr lang="en-GB" sz="2500" i="1" dirty="0">
                <a:highlight>
                  <a:srgbClr val="FFFF00"/>
                </a:highlight>
              </a:rPr>
              <a:t>					</a:t>
            </a:r>
            <a:endParaRPr lang="en-GB" sz="2500" b="1" i="1" dirty="0"/>
          </a:p>
          <a:p>
            <a:r>
              <a:rPr lang="en-US" sz="2500" b="1" i="1" dirty="0"/>
              <a:t>Project Donor: 		</a:t>
            </a:r>
            <a:r>
              <a:rPr lang="en-US" sz="2500" i="1" dirty="0"/>
              <a:t>Government of Japan</a:t>
            </a:r>
            <a:endParaRPr lang="en-GB" sz="2500" i="1" dirty="0"/>
          </a:p>
        </p:txBody>
      </p:sp>
      <p:pic>
        <p:nvPicPr>
          <p:cNvPr id="1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0D4B9601-50FC-44D8-8309-99594ED89D6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623" y="5848215"/>
            <a:ext cx="1549626" cy="830424"/>
          </a:xfrm>
          <a:prstGeom prst="rect">
            <a:avLst/>
          </a:prstGeom>
        </p:spPr>
      </p:pic>
      <p:pic>
        <p:nvPicPr>
          <p:cNvPr id="4" name="Picture 5" descr="Bubble chart&#10;&#10;Description automatically generated">
            <a:extLst>
              <a:ext uri="{FF2B5EF4-FFF2-40B4-BE49-F238E27FC236}">
                <a16:creationId xmlns:a16="http://schemas.microsoft.com/office/drawing/2014/main" id="{4B43BFA2-E419-4BAF-AB67-52874D562B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1"/>
          <a:stretch>
            <a:fillRect/>
          </a:stretch>
        </p:blipFill>
        <p:spPr>
          <a:xfrm>
            <a:off x="3779227" y="5715061"/>
            <a:ext cx="1550378" cy="1097574"/>
          </a:xfrm>
        </p:spPr>
      </p:pic>
    </p:spTree>
    <p:extLst>
      <p:ext uri="{BB962C8B-B14F-4D97-AF65-F5344CB8AC3E}">
        <p14:creationId xmlns:p14="http://schemas.microsoft.com/office/powerpoint/2010/main" val="347332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32C344-2446-490F-BEB3-F532C2E0DA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02" y="5658397"/>
            <a:ext cx="794431" cy="1210060"/>
          </a:xfrm>
          <a:prstGeom prst="rect">
            <a:avLst/>
          </a:prstGeom>
        </p:spPr>
      </p:pic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0352406E-F0CE-4190-ADBF-F94B75DDB64E}"/>
              </a:ext>
            </a:extLst>
          </p:cNvPr>
          <p:cNvSpPr/>
          <p:nvPr/>
        </p:nvSpPr>
        <p:spPr>
          <a:xfrm flipH="1">
            <a:off x="4401879" y="226459"/>
            <a:ext cx="7517218" cy="973507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98FCA-50B9-4B9F-A605-7BF50DA7A3CB}"/>
              </a:ext>
            </a:extLst>
          </p:cNvPr>
          <p:cNvSpPr txBox="1"/>
          <p:nvPr/>
        </p:nvSpPr>
        <p:spPr>
          <a:xfrm>
            <a:off x="5173034" y="420824"/>
            <a:ext cx="5761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 of the Project</a:t>
            </a:r>
            <a:endParaRPr lang="en-GB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94464C-873F-4A4D-9787-DA1F4F4FCD9B}"/>
              </a:ext>
            </a:extLst>
          </p:cNvPr>
          <p:cNvSpPr txBox="1"/>
          <p:nvPr/>
        </p:nvSpPr>
        <p:spPr>
          <a:xfrm>
            <a:off x="2027103" y="1946735"/>
            <a:ext cx="923236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b="1" i="1" dirty="0"/>
              <a:t>Aim of the Project; </a:t>
            </a:r>
          </a:p>
          <a:p>
            <a:pPr algn="just"/>
            <a:endParaRPr lang="en-GB" sz="2200" b="1" i="1" dirty="0"/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r>
              <a:rPr lang="en-US" sz="2000" i="1" dirty="0"/>
              <a:t>Supporting women’s cooperatives and women entrepreneurs, eliminating the negative effects of COVID-19 and ensuring that the target group’s work recovered/ getting better </a:t>
            </a:r>
            <a:r>
              <a:rPr lang="tr-TR" sz="2000" i="1" dirty="0"/>
              <a:t>(</a:t>
            </a:r>
            <a:r>
              <a:rPr lang="tr-TR" sz="2000" i="1" dirty="0" err="1"/>
              <a:t>build</a:t>
            </a:r>
            <a:r>
              <a:rPr lang="tr-TR" sz="2000" i="1" dirty="0"/>
              <a:t> </a:t>
            </a:r>
            <a:r>
              <a:rPr lang="tr-TR" sz="2000" i="1" dirty="0" err="1"/>
              <a:t>back</a:t>
            </a:r>
            <a:r>
              <a:rPr lang="tr-TR" sz="2000" i="1" dirty="0"/>
              <a:t> </a:t>
            </a:r>
            <a:r>
              <a:rPr lang="tr-TR" sz="2000" i="1" dirty="0" err="1"/>
              <a:t>better</a:t>
            </a:r>
            <a:r>
              <a:rPr lang="tr-TR" sz="2000" i="1" dirty="0"/>
              <a:t>)</a:t>
            </a:r>
          </a:p>
          <a:p>
            <a:pPr marL="342900" indent="-342900" algn="just">
              <a:spcAft>
                <a:spcPts val="600"/>
              </a:spcAft>
              <a:buFontTx/>
              <a:buChar char="-"/>
            </a:pPr>
            <a:r>
              <a:rPr lang="en-US" sz="2000" i="1" dirty="0"/>
              <a:t>Supporting social cohesion by increasing the participation of Syrian refugees and host community members in socio-economic life and self-sufficiency.</a:t>
            </a:r>
            <a:endParaRPr lang="tr-TR" sz="2000" i="1" dirty="0"/>
          </a:p>
          <a:p>
            <a:pPr algn="just"/>
            <a:endParaRPr lang="tr-TR" sz="2000" i="1" dirty="0"/>
          </a:p>
          <a:p>
            <a:pPr algn="just"/>
            <a:r>
              <a:rPr lang="tr-TR" sz="2000" i="1" dirty="0"/>
              <a:t> </a:t>
            </a:r>
            <a:r>
              <a:rPr lang="en-US" sz="2000" i="1" dirty="0"/>
              <a:t>The project will focus on women entrepreneurs and women’s cooperatives.</a:t>
            </a:r>
            <a:endParaRPr lang="tr-TR" sz="2000" i="1" dirty="0"/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41E6789A-6483-4E9D-8243-D7BCC078877E}"/>
              </a:ext>
            </a:extLst>
          </p:cNvPr>
          <p:cNvSpPr/>
          <p:nvPr/>
        </p:nvSpPr>
        <p:spPr>
          <a:xfrm>
            <a:off x="1029514" y="1946735"/>
            <a:ext cx="649224" cy="758840"/>
          </a:xfrm>
          <a:prstGeom prst="chevron">
            <a:avLst/>
          </a:prstGeom>
          <a:solidFill>
            <a:srgbClr val="9B2215"/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F06DB1FE-D293-4CC8-B709-CF50C7FA9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3354" y="5886275"/>
            <a:ext cx="1390714" cy="74526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21637D9-EAF5-4263-84C8-66E62B21905D}"/>
              </a:ext>
            </a:extLst>
          </p:cNvPr>
          <p:cNvSpPr txBox="1">
            <a:spLocks/>
          </p:cNvSpPr>
          <p:nvPr/>
        </p:nvSpPr>
        <p:spPr>
          <a:xfrm>
            <a:off x="352540" y="349695"/>
            <a:ext cx="3349127" cy="72703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dirty="0">
                <a:solidFill>
                  <a:srgbClr val="9B2215"/>
                </a:solidFill>
              </a:rPr>
              <a:t>Business to Social Cohesion</a:t>
            </a:r>
            <a:endParaRPr lang="en-GB" sz="2800" b="1" i="1" dirty="0">
              <a:solidFill>
                <a:srgbClr val="9B2215"/>
              </a:solidFill>
            </a:endParaRPr>
          </a:p>
        </p:txBody>
      </p:sp>
      <p:pic>
        <p:nvPicPr>
          <p:cNvPr id="7" name="Picture 7" descr="Bubble chart&#10;&#10;Description automatically generated">
            <a:extLst>
              <a:ext uri="{FF2B5EF4-FFF2-40B4-BE49-F238E27FC236}">
                <a16:creationId xmlns:a16="http://schemas.microsoft.com/office/drawing/2014/main" id="{23E25A95-A64A-4D29-9FB8-C98243FD1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01258" y="5703337"/>
            <a:ext cx="1386255" cy="1050682"/>
          </a:xfrm>
        </p:spPr>
      </p:pic>
    </p:spTree>
    <p:extLst>
      <p:ext uri="{BB962C8B-B14F-4D97-AF65-F5344CB8AC3E}">
        <p14:creationId xmlns:p14="http://schemas.microsoft.com/office/powerpoint/2010/main" val="339252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32C344-2446-490F-BEB3-F532C2E0DA5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02" y="5658397"/>
            <a:ext cx="794431" cy="1210060"/>
          </a:xfrm>
          <a:prstGeom prst="rect">
            <a:avLst/>
          </a:prstGeom>
        </p:spPr>
      </p:pic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0352406E-F0CE-4190-ADBF-F94B75DDB64E}"/>
              </a:ext>
            </a:extLst>
          </p:cNvPr>
          <p:cNvSpPr/>
          <p:nvPr/>
        </p:nvSpPr>
        <p:spPr>
          <a:xfrm flipH="1">
            <a:off x="3925354" y="38257"/>
            <a:ext cx="7972387" cy="973507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98FCA-50B9-4B9F-A605-7BF50DA7A3CB}"/>
              </a:ext>
            </a:extLst>
          </p:cNvPr>
          <p:cNvSpPr txBox="1"/>
          <p:nvPr/>
        </p:nvSpPr>
        <p:spPr>
          <a:xfrm>
            <a:off x="5142622" y="224746"/>
            <a:ext cx="5761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Outputs and Activities</a:t>
            </a:r>
            <a:endParaRPr lang="en-GB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FED191-7DB9-48C4-AF72-5AB1630CCC66}"/>
              </a:ext>
            </a:extLst>
          </p:cNvPr>
          <p:cNvSpPr txBox="1"/>
          <p:nvPr/>
        </p:nvSpPr>
        <p:spPr>
          <a:xfrm>
            <a:off x="152400" y="2036181"/>
            <a:ext cx="4990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>
                <a:solidFill>
                  <a:srgbClr val="B92819"/>
                </a:solidFill>
              </a:rPr>
              <a:t>Output</a:t>
            </a:r>
            <a:r>
              <a:rPr lang="tr-TR" b="1" i="1" u="sng" dirty="0">
                <a:solidFill>
                  <a:srgbClr val="B92819"/>
                </a:solidFill>
              </a:rPr>
              <a:t> 1 – </a:t>
            </a:r>
            <a:r>
              <a:rPr lang="en-US" b="1" i="1" u="sng" dirty="0">
                <a:solidFill>
                  <a:srgbClr val="B92819"/>
                </a:solidFill>
              </a:rPr>
              <a:t>Increasing the Resilience of Cooperatives</a:t>
            </a:r>
            <a:endParaRPr lang="tr-TR" i="1" u="sng" dirty="0">
              <a:solidFill>
                <a:srgbClr val="B92819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2DE3ED-1AC3-4F83-89C3-DED5274CC1B1}"/>
              </a:ext>
            </a:extLst>
          </p:cNvPr>
          <p:cNvSpPr txBox="1"/>
          <p:nvPr/>
        </p:nvSpPr>
        <p:spPr>
          <a:xfrm>
            <a:off x="7029514" y="2036181"/>
            <a:ext cx="4358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u="sng" dirty="0">
                <a:solidFill>
                  <a:srgbClr val="B92819"/>
                </a:solidFill>
              </a:rPr>
              <a:t>Output</a:t>
            </a:r>
            <a:r>
              <a:rPr lang="tr-TR" b="1" i="1" u="sng" dirty="0">
                <a:solidFill>
                  <a:srgbClr val="B92819"/>
                </a:solidFill>
              </a:rPr>
              <a:t> 2 –</a:t>
            </a:r>
            <a:r>
              <a:rPr lang="en-US" b="1" i="1" u="sng" dirty="0">
                <a:solidFill>
                  <a:srgbClr val="B92819"/>
                </a:solidFill>
              </a:rPr>
              <a:t>Increasing women’s access to the </a:t>
            </a:r>
            <a:r>
              <a:rPr lang="en-US" b="1" i="1" u="sng" dirty="0" err="1">
                <a:solidFill>
                  <a:srgbClr val="B92819"/>
                </a:solidFill>
              </a:rPr>
              <a:t>labour</a:t>
            </a:r>
            <a:r>
              <a:rPr lang="en-US" b="1" i="1" u="sng" dirty="0">
                <a:solidFill>
                  <a:srgbClr val="B92819"/>
                </a:solidFill>
              </a:rPr>
              <a:t> market through entrepreneurship</a:t>
            </a:r>
            <a:endParaRPr lang="tr-TR" b="1" i="1" u="sng" dirty="0">
              <a:solidFill>
                <a:srgbClr val="B92819"/>
              </a:solidFill>
            </a:endParaRPr>
          </a:p>
        </p:txBody>
      </p:sp>
      <p:pic>
        <p:nvPicPr>
          <p:cNvPr id="4" name="Graphic 3" descr="Internet">
            <a:extLst>
              <a:ext uri="{FF2B5EF4-FFF2-40B4-BE49-F238E27FC236}">
                <a16:creationId xmlns:a16="http://schemas.microsoft.com/office/drawing/2014/main" id="{EDD40186-1746-4A98-8812-56CB562DB6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92623" y="1184859"/>
            <a:ext cx="914400" cy="914400"/>
          </a:xfrm>
          <a:prstGeom prst="rect">
            <a:avLst/>
          </a:prstGeom>
        </p:spPr>
      </p:pic>
      <p:pic>
        <p:nvPicPr>
          <p:cNvPr id="18" name="Graphic 17" descr="Briefcase">
            <a:extLst>
              <a:ext uri="{FF2B5EF4-FFF2-40B4-BE49-F238E27FC236}">
                <a16:creationId xmlns:a16="http://schemas.microsoft.com/office/drawing/2014/main" id="{DF581401-B42C-45E5-AEB9-8690212F761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878756" y="1121781"/>
            <a:ext cx="914400" cy="914400"/>
          </a:xfrm>
          <a:prstGeom prst="rect">
            <a:avLst/>
          </a:prstGeom>
        </p:spPr>
      </p:pic>
      <p:pic>
        <p:nvPicPr>
          <p:cNvPr id="20" name="Graphic 19" descr="Connections">
            <a:extLst>
              <a:ext uri="{FF2B5EF4-FFF2-40B4-BE49-F238E27FC236}">
                <a16:creationId xmlns:a16="http://schemas.microsoft.com/office/drawing/2014/main" id="{E4C311FB-9670-4F53-A61E-24EB7909C0F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94588" y="1170135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492A5B-E3AC-49A6-9876-46F26A308E2B}"/>
              </a:ext>
            </a:extLst>
          </p:cNvPr>
          <p:cNvSpPr txBox="1"/>
          <p:nvPr/>
        </p:nvSpPr>
        <p:spPr>
          <a:xfrm>
            <a:off x="410266" y="2681127"/>
            <a:ext cx="5117652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i="1" dirty="0"/>
              <a:t>Consultancy services for 40 women’s cooperatives regarding their needs,</a:t>
            </a:r>
            <a:endParaRPr lang="tr-TR" i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i="1" dirty="0"/>
              <a:t>Providing in-kind support for the needs arising from consultancy services,</a:t>
            </a:r>
            <a:endParaRPr lang="tr-TR" i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i="1" dirty="0"/>
              <a:t>Taking initiatives in the presence of local, regional and international supply chains, e-commerce platforms and potential buyers in target provinces in order to develop the commercialization and sales channels of the supported cooperatives,</a:t>
            </a:r>
            <a:endParaRPr lang="tr-TR" i="1" dirty="0">
              <a:highlight>
                <a:srgbClr val="FFFF00"/>
              </a:highlight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i="1" dirty="0"/>
              <a:t>Inventory study and establishment of online platform for commercialization and promotion of local products.</a:t>
            </a:r>
            <a:endParaRPr lang="tr-TR" i="1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D41A12-9DB8-4723-9C21-F02EF2D28C3B}"/>
              </a:ext>
            </a:extLst>
          </p:cNvPr>
          <p:cNvSpPr txBox="1"/>
          <p:nvPr/>
        </p:nvSpPr>
        <p:spPr>
          <a:xfrm>
            <a:off x="6096000" y="2682512"/>
            <a:ext cx="60107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i="1" dirty="0"/>
              <a:t>Organizing 3 Bootcamp organizations for 75 women entrepreneurs and women’s cooperatives,</a:t>
            </a:r>
            <a:endParaRPr lang="tr-TR" i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Providing consultancy services to 25 women’s cooperatives participating in the Bootcamp and subsequently providing in-kind support,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/>
              <a:t>Providing consultancy services to 20 women entrepreneurs/ cooperatives participating in the Bootcamp and subsequently providing in-kind support,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i="1" dirty="0"/>
              <a:t>Taking initiatives in the presence of local, regional and international supply chains, e-commerce platforms and potential buyers in target provinces in order to develop the commercialization and sales channels of supported women entrepreneurs and women’s cooperatives. </a:t>
            </a:r>
            <a:endParaRPr lang="tr-TR" i="1" dirty="0">
              <a:highlight>
                <a:srgbClr val="FFFF00"/>
              </a:highlight>
            </a:endParaRPr>
          </a:p>
        </p:txBody>
      </p:sp>
      <p:pic>
        <p:nvPicPr>
          <p:cNvPr id="21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3D3CF36E-CAD3-4DB5-8D9A-3E1953376B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343" y="5889841"/>
            <a:ext cx="1390714" cy="778428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DBAF30D6-9CCD-4176-8FF9-9C1C81AD0603}"/>
              </a:ext>
            </a:extLst>
          </p:cNvPr>
          <p:cNvSpPr txBox="1">
            <a:spLocks/>
          </p:cNvSpPr>
          <p:nvPr/>
        </p:nvSpPr>
        <p:spPr>
          <a:xfrm>
            <a:off x="352540" y="349695"/>
            <a:ext cx="3349127" cy="72703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dirty="0">
                <a:solidFill>
                  <a:srgbClr val="9B2215"/>
                </a:solidFill>
              </a:rPr>
              <a:t>Business to Social Cohesion</a:t>
            </a:r>
            <a:endParaRPr lang="en-GB" sz="2800" b="1" i="1" dirty="0">
              <a:solidFill>
                <a:srgbClr val="9B2215"/>
              </a:solidFill>
            </a:endParaRPr>
          </a:p>
        </p:txBody>
      </p:sp>
      <p:pic>
        <p:nvPicPr>
          <p:cNvPr id="11" name="Picture 11" descr="Bubble chart&#10;&#10;Description automatically generated">
            <a:extLst>
              <a:ext uri="{FF2B5EF4-FFF2-40B4-BE49-F238E27FC236}">
                <a16:creationId xmlns:a16="http://schemas.microsoft.com/office/drawing/2014/main" id="{3C34D4E6-DBCF-4489-AD76-505F3DE0DE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1"/>
          <a:stretch>
            <a:fillRect/>
          </a:stretch>
        </p:blipFill>
        <p:spPr>
          <a:xfrm>
            <a:off x="4001965" y="5715061"/>
            <a:ext cx="1386255" cy="1038959"/>
          </a:xfrm>
        </p:spPr>
      </p:pic>
    </p:spTree>
    <p:extLst>
      <p:ext uri="{BB962C8B-B14F-4D97-AF65-F5344CB8AC3E}">
        <p14:creationId xmlns:p14="http://schemas.microsoft.com/office/powerpoint/2010/main" val="88236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32C344-2446-490F-BEB3-F532C2E0DA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02" y="5658397"/>
            <a:ext cx="794431" cy="1210060"/>
          </a:xfrm>
          <a:prstGeom prst="rect">
            <a:avLst/>
          </a:prstGeom>
        </p:spPr>
      </p:pic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0352406E-F0CE-4190-ADBF-F94B75DDB64E}"/>
              </a:ext>
            </a:extLst>
          </p:cNvPr>
          <p:cNvSpPr/>
          <p:nvPr/>
        </p:nvSpPr>
        <p:spPr>
          <a:xfrm flipH="1">
            <a:off x="3885435" y="297590"/>
            <a:ext cx="7972387" cy="973507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98FCA-50B9-4B9F-A605-7BF50DA7A3CB}"/>
              </a:ext>
            </a:extLst>
          </p:cNvPr>
          <p:cNvSpPr txBox="1"/>
          <p:nvPr/>
        </p:nvSpPr>
        <p:spPr>
          <a:xfrm>
            <a:off x="6096000" y="491957"/>
            <a:ext cx="5761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 Group and Provinces </a:t>
            </a:r>
            <a:endParaRPr lang="en-GB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D98F9C-8842-445E-96C0-AFF41C20402A}"/>
              </a:ext>
            </a:extLst>
          </p:cNvPr>
          <p:cNvSpPr txBox="1"/>
          <p:nvPr/>
        </p:nvSpPr>
        <p:spPr>
          <a:xfrm>
            <a:off x="660576" y="1465464"/>
            <a:ext cx="525610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Target Group 1: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40 women’s cooperatives established by host community members and Syrians</a:t>
            </a:r>
          </a:p>
          <a:p>
            <a:endParaRPr lang="en-US" sz="2000" b="1" i="1" dirty="0"/>
          </a:p>
          <a:p>
            <a:endParaRPr lang="en-GB" sz="2000" i="1" u="sng" dirty="0"/>
          </a:p>
        </p:txBody>
      </p:sp>
      <p:pic>
        <p:nvPicPr>
          <p:cNvPr id="16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68041E83-AC04-42D2-93EE-82B4A9F31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93" y="5908938"/>
            <a:ext cx="1390714" cy="7452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31C740-2F1B-0343-BA8B-E9CDAB60E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899" y="20721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B796D7-0D5A-2343-88DE-EE52B79C9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899" y="64155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R"/>
          </a:p>
        </p:txBody>
      </p:sp>
      <p:sp>
        <p:nvSpPr>
          <p:cNvPr id="17" name="Metin kutusu 1">
            <a:extLst>
              <a:ext uri="{FF2B5EF4-FFF2-40B4-BE49-F238E27FC236}">
                <a16:creationId xmlns:a16="http://schemas.microsoft.com/office/drawing/2014/main" id="{3D55E603-E527-4A96-90C6-D0732CF2393F}"/>
              </a:ext>
            </a:extLst>
          </p:cNvPr>
          <p:cNvSpPr txBox="1"/>
          <p:nvPr/>
        </p:nvSpPr>
        <p:spPr>
          <a:xfrm>
            <a:off x="819391" y="2517650"/>
            <a:ext cx="5097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Target Provinces/Regions: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Bingöl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Elazığ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Malatya,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Tunceli</a:t>
            </a:r>
            <a:endParaRPr lang="en-US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Artvin</a:t>
            </a:r>
            <a:r>
              <a:rPr lang="en-US" dirty="0"/>
              <a:t>, Giresun, </a:t>
            </a:r>
            <a:r>
              <a:rPr lang="en-US" dirty="0" err="1"/>
              <a:t>Gümüşhane</a:t>
            </a:r>
            <a:r>
              <a:rPr lang="en-US" dirty="0"/>
              <a:t>, </a:t>
            </a:r>
            <a:r>
              <a:rPr lang="en-US" dirty="0" err="1"/>
              <a:t>Rize</a:t>
            </a:r>
            <a:r>
              <a:rPr lang="en-US" dirty="0"/>
              <a:t>, Trabzon, </a:t>
            </a:r>
            <a:r>
              <a:rPr lang="en-US" dirty="0" err="1"/>
              <a:t>Ordu</a:t>
            </a:r>
            <a:endParaRPr lang="en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Çankırı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Kastamonu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Sinop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Aydın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Denizli</a:t>
            </a:r>
            <a:r>
              <a:rPr lang="en-US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Muğla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Antalya,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Burdur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Isparta</a:t>
            </a:r>
            <a:endParaRPr lang="en-US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Aksaray</a:t>
            </a:r>
            <a:r>
              <a:rPr lang="en-US" dirty="0"/>
              <a:t>, </a:t>
            </a:r>
            <a:r>
              <a:rPr lang="en-US" dirty="0" err="1"/>
              <a:t>Kırıkkale</a:t>
            </a:r>
            <a:r>
              <a:rPr lang="en-US" dirty="0"/>
              <a:t>, </a:t>
            </a:r>
            <a:r>
              <a:rPr lang="en-US" dirty="0" err="1"/>
              <a:t>Kırşehir</a:t>
            </a:r>
            <a:r>
              <a:rPr lang="en-US" dirty="0"/>
              <a:t>, </a:t>
            </a:r>
            <a:r>
              <a:rPr lang="en-US" dirty="0" err="1"/>
              <a:t>Nevşehir</a:t>
            </a:r>
            <a:r>
              <a:rPr lang="en-US" dirty="0"/>
              <a:t>, </a:t>
            </a:r>
            <a:r>
              <a:rPr lang="en-US" dirty="0" err="1"/>
              <a:t>Niğde</a:t>
            </a:r>
            <a:r>
              <a:rPr lang="en-T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Kayseri, Sivas, </a:t>
            </a:r>
            <a:r>
              <a:rPr lang="en-US" dirty="0" err="1"/>
              <a:t>Yozgat</a:t>
            </a:r>
            <a:r>
              <a:rPr lang="en-T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Gaziantep,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Adıyaman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, Kilis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Diyarbakır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Şanlıurfa</a:t>
            </a:r>
            <a:endParaRPr lang="en-US" sz="18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Mardin</a:t>
            </a:r>
            <a:r>
              <a:rPr lang="en-US" dirty="0"/>
              <a:t>, </a:t>
            </a:r>
            <a:r>
              <a:rPr lang="en-US" dirty="0" err="1"/>
              <a:t>Şırnak</a:t>
            </a:r>
            <a:r>
              <a:rPr lang="en-US" dirty="0"/>
              <a:t>, </a:t>
            </a:r>
            <a:r>
              <a:rPr lang="en-US" dirty="0" err="1"/>
              <a:t>Siirt</a:t>
            </a:r>
            <a:r>
              <a:rPr lang="en-TR" dirty="0"/>
              <a:t>, Batman</a:t>
            </a:r>
          </a:p>
        </p:txBody>
      </p:sp>
      <p:sp>
        <p:nvSpPr>
          <p:cNvPr id="18" name="Metin kutusu 1">
            <a:extLst>
              <a:ext uri="{FF2B5EF4-FFF2-40B4-BE49-F238E27FC236}">
                <a16:creationId xmlns:a16="http://schemas.microsoft.com/office/drawing/2014/main" id="{7A21F9B4-2B2B-7744-B2CF-F17BBEAAF89E}"/>
              </a:ext>
            </a:extLst>
          </p:cNvPr>
          <p:cNvSpPr txBox="1"/>
          <p:nvPr/>
        </p:nvSpPr>
        <p:spPr>
          <a:xfrm>
            <a:off x="6865049" y="3711623"/>
            <a:ext cx="38539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Target Provinces:</a:t>
            </a:r>
            <a:endParaRPr lang="en-US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Mersin,</a:t>
            </a:r>
            <a:r>
              <a:rPr lang="en-US" b="1" dirty="0"/>
              <a:t> </a:t>
            </a:r>
            <a:r>
              <a:rPr lang="en-US" b="1" dirty="0" err="1"/>
              <a:t>Hatay</a:t>
            </a:r>
            <a:r>
              <a:rPr lang="en-US" dirty="0"/>
              <a:t>, Gaziantep, Adana, </a:t>
            </a:r>
            <a:r>
              <a:rPr lang="en-US" dirty="0" err="1"/>
              <a:t>Şanlıurfa</a:t>
            </a:r>
            <a:r>
              <a:rPr lang="en-US" dirty="0"/>
              <a:t>, </a:t>
            </a:r>
            <a:r>
              <a:rPr lang="en-US" dirty="0" err="1"/>
              <a:t>Kahramanmaraş</a:t>
            </a:r>
            <a:r>
              <a:rPr lang="en-US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Sivas, </a:t>
            </a:r>
            <a:r>
              <a:rPr lang="en-US" dirty="0" err="1"/>
              <a:t>Yozgat</a:t>
            </a:r>
            <a:r>
              <a:rPr lang="en-US" dirty="0"/>
              <a:t>, Konya, </a:t>
            </a:r>
            <a:r>
              <a:rPr lang="en-US" b="1" dirty="0"/>
              <a:t>Kayseri</a:t>
            </a:r>
            <a:r>
              <a:rPr lang="en-US" dirty="0"/>
              <a:t>, </a:t>
            </a:r>
            <a:r>
              <a:rPr lang="en-US" dirty="0" err="1"/>
              <a:t>Nevşehir</a:t>
            </a:r>
            <a:r>
              <a:rPr lang="en-US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/>
              <a:t>İzmir</a:t>
            </a:r>
            <a:r>
              <a:rPr lang="en-US" dirty="0"/>
              <a:t>, </a:t>
            </a:r>
            <a:r>
              <a:rPr lang="en-US" dirty="0" err="1"/>
              <a:t>Manisa</a:t>
            </a:r>
            <a:r>
              <a:rPr lang="en-US" dirty="0"/>
              <a:t>, </a:t>
            </a:r>
            <a:r>
              <a:rPr lang="en-US" dirty="0" err="1"/>
              <a:t>Aydın</a:t>
            </a:r>
            <a:r>
              <a:rPr lang="en-US" dirty="0"/>
              <a:t>, </a:t>
            </a:r>
            <a:r>
              <a:rPr lang="en-US" dirty="0" err="1"/>
              <a:t>Denizli</a:t>
            </a:r>
            <a:r>
              <a:rPr lang="en-US" dirty="0"/>
              <a:t>, </a:t>
            </a:r>
            <a:r>
              <a:rPr lang="en-US" dirty="0" err="1"/>
              <a:t>Muğla</a:t>
            </a:r>
            <a:r>
              <a:rPr lang="en-US" dirty="0"/>
              <a:t> </a:t>
            </a:r>
            <a:endParaRPr lang="en-US" b="1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endParaRPr lang="en-TR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F052C7-2686-3344-9AF0-C6E03D6BE2EF}"/>
              </a:ext>
            </a:extLst>
          </p:cNvPr>
          <p:cNvSpPr txBox="1"/>
          <p:nvPr/>
        </p:nvSpPr>
        <p:spPr>
          <a:xfrm>
            <a:off x="6865049" y="1664327"/>
            <a:ext cx="4038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Target Group 2: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75 women entrepreneurs and women’s cooperatives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1152F50-3F28-42F9-8033-70DDFEB19822}"/>
              </a:ext>
            </a:extLst>
          </p:cNvPr>
          <p:cNvSpPr txBox="1">
            <a:spLocks/>
          </p:cNvSpPr>
          <p:nvPr/>
        </p:nvSpPr>
        <p:spPr>
          <a:xfrm>
            <a:off x="352540" y="349695"/>
            <a:ext cx="3349127" cy="72703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dirty="0">
                <a:solidFill>
                  <a:srgbClr val="9B2215"/>
                </a:solidFill>
              </a:rPr>
              <a:t>Business to Social Cohesion</a:t>
            </a:r>
            <a:endParaRPr lang="en-GB" sz="2800" b="1" i="1" dirty="0">
              <a:solidFill>
                <a:srgbClr val="9B2215"/>
              </a:solidFill>
            </a:endParaRPr>
          </a:p>
        </p:txBody>
      </p:sp>
      <p:pic>
        <p:nvPicPr>
          <p:cNvPr id="8" name="Picture 10" descr="Bubble chart&#10;&#10;Description automatically generated">
            <a:extLst>
              <a:ext uri="{FF2B5EF4-FFF2-40B4-BE49-F238E27FC236}">
                <a16:creationId xmlns:a16="http://schemas.microsoft.com/office/drawing/2014/main" id="{759363C6-6D20-4F9A-A1CF-497B4A2368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295042" y="5738507"/>
            <a:ext cx="1304192" cy="1003789"/>
          </a:xfrm>
        </p:spPr>
      </p:pic>
    </p:spTree>
    <p:extLst>
      <p:ext uri="{BB962C8B-B14F-4D97-AF65-F5344CB8AC3E}">
        <p14:creationId xmlns:p14="http://schemas.microsoft.com/office/powerpoint/2010/main" val="341018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927DD3D5-7D42-4D74-A518-2E06633FD003}"/>
              </a:ext>
            </a:extLst>
          </p:cNvPr>
          <p:cNvSpPr/>
          <p:nvPr/>
        </p:nvSpPr>
        <p:spPr>
          <a:xfrm>
            <a:off x="1137351" y="1760536"/>
            <a:ext cx="9917297" cy="3836708"/>
          </a:xfrm>
          <a:prstGeom prst="homePlate">
            <a:avLst/>
          </a:prstGeom>
          <a:solidFill>
            <a:schemeClr val="bg1"/>
          </a:solidFill>
          <a:ln w="85725" cmpd="thinThick">
            <a:solidFill>
              <a:srgbClr val="400D08"/>
            </a:solidFill>
          </a:ln>
          <a:effectLst>
            <a:innerShdw blurRad="304800" dist="50800" dir="18900000">
              <a:srgbClr val="B92819">
                <a:alpha val="98000"/>
              </a:srgb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32C344-2446-490F-BEB3-F532C2E0DA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02" y="5658397"/>
            <a:ext cx="794431" cy="1210060"/>
          </a:xfrm>
          <a:prstGeom prst="rect">
            <a:avLst/>
          </a:prstGeom>
        </p:spPr>
      </p:pic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0352406E-F0CE-4190-ADBF-F94B75DDB64E}"/>
              </a:ext>
            </a:extLst>
          </p:cNvPr>
          <p:cNvSpPr/>
          <p:nvPr/>
        </p:nvSpPr>
        <p:spPr>
          <a:xfrm flipH="1">
            <a:off x="3885435" y="297590"/>
            <a:ext cx="7972387" cy="973507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F97429-6D93-4758-9DAA-CB24F8F1BDD1}"/>
              </a:ext>
            </a:extLst>
          </p:cNvPr>
          <p:cNvSpPr txBox="1"/>
          <p:nvPr/>
        </p:nvSpPr>
        <p:spPr>
          <a:xfrm>
            <a:off x="1304376" y="2144695"/>
            <a:ext cx="787675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i="1" u="sng" dirty="0"/>
              <a:t>Output 1: </a:t>
            </a:r>
            <a:r>
              <a:rPr lang="en-US" sz="2000" b="1" i="1" u="sng" dirty="0">
                <a:solidFill>
                  <a:srgbClr val="B92819"/>
                </a:solidFill>
              </a:rPr>
              <a:t>Increasing the Resilience of the Cooperatives</a:t>
            </a:r>
            <a:endParaRPr lang="en-GB" sz="2000" b="1" i="1" u="sng" dirty="0"/>
          </a:p>
          <a:p>
            <a:pPr lvl="0"/>
            <a:endParaRPr lang="en-GB" sz="2400" b="1" i="1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/>
              <a:t>40 women’s cooperatives will benefit from consultancy services and in-kind support to reduce the negative effects of COVID-19 on business and sales processes,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/>
              <a:t>Cooperatives and local producers will commercialize their products and integrate into local, regional and/or international supply chains,</a:t>
            </a:r>
            <a:endParaRPr lang="tr-TR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/>
              <a:t>The online platform to be developed will facilitate the promotion and commercialization of local products and the process of supporting local producers,</a:t>
            </a:r>
            <a:endParaRPr lang="tr-TR" dirty="0"/>
          </a:p>
        </p:txBody>
      </p:sp>
      <p:pic>
        <p:nvPicPr>
          <p:cNvPr id="16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9ABDDB7B-D99E-4C7B-9B60-4C228982F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966" y="5890794"/>
            <a:ext cx="1390714" cy="74526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80A67EB-C345-4103-8B94-9D525DE637B7}"/>
              </a:ext>
            </a:extLst>
          </p:cNvPr>
          <p:cNvSpPr txBox="1">
            <a:spLocks/>
          </p:cNvSpPr>
          <p:nvPr/>
        </p:nvSpPr>
        <p:spPr>
          <a:xfrm>
            <a:off x="352540" y="349695"/>
            <a:ext cx="3349127" cy="72703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dirty="0">
                <a:solidFill>
                  <a:srgbClr val="9B2215"/>
                </a:solidFill>
              </a:rPr>
              <a:t>Business to Social Cohesion</a:t>
            </a:r>
            <a:endParaRPr lang="en-GB" sz="2800" b="1" i="1" dirty="0">
              <a:solidFill>
                <a:srgbClr val="9B2215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700E78-B940-4220-B8F5-C6CE369C60B6}"/>
              </a:ext>
            </a:extLst>
          </p:cNvPr>
          <p:cNvSpPr txBox="1"/>
          <p:nvPr/>
        </p:nvSpPr>
        <p:spPr>
          <a:xfrm>
            <a:off x="6004560" y="579661"/>
            <a:ext cx="5761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Outcomes</a:t>
            </a:r>
            <a:endParaRPr lang="en-GB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Bubble chart&#10;&#10;Description automatically generated">
            <a:extLst>
              <a:ext uri="{FF2B5EF4-FFF2-40B4-BE49-F238E27FC236}">
                <a16:creationId xmlns:a16="http://schemas.microsoft.com/office/drawing/2014/main" id="{FEAAAAE5-7A4E-4E26-A8A4-80AF0B24B8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306765" y="5726784"/>
            <a:ext cx="1269024" cy="956897"/>
          </a:xfrm>
        </p:spPr>
      </p:pic>
    </p:spTree>
    <p:extLst>
      <p:ext uri="{BB962C8B-B14F-4D97-AF65-F5344CB8AC3E}">
        <p14:creationId xmlns:p14="http://schemas.microsoft.com/office/powerpoint/2010/main" val="3413557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BFD143C8-07B3-46C0-AD13-428833BD8864}"/>
              </a:ext>
            </a:extLst>
          </p:cNvPr>
          <p:cNvSpPr/>
          <p:nvPr/>
        </p:nvSpPr>
        <p:spPr>
          <a:xfrm>
            <a:off x="1126366" y="1631431"/>
            <a:ext cx="9756387" cy="3855055"/>
          </a:xfrm>
          <a:prstGeom prst="homePlate">
            <a:avLst/>
          </a:prstGeom>
          <a:solidFill>
            <a:schemeClr val="bg1"/>
          </a:solidFill>
          <a:ln w="85725" cmpd="thinThick">
            <a:solidFill>
              <a:srgbClr val="400D08"/>
            </a:solidFill>
          </a:ln>
          <a:effectLst>
            <a:innerShdw blurRad="304800" dist="50800" dir="18900000">
              <a:srgbClr val="B92819">
                <a:alpha val="98000"/>
              </a:srgb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32C344-2446-490F-BEB3-F532C2E0DA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02" y="5658397"/>
            <a:ext cx="794431" cy="1210060"/>
          </a:xfrm>
          <a:prstGeom prst="rect">
            <a:avLst/>
          </a:prstGeom>
        </p:spPr>
      </p:pic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0352406E-F0CE-4190-ADBF-F94B75DDB64E}"/>
              </a:ext>
            </a:extLst>
          </p:cNvPr>
          <p:cNvSpPr/>
          <p:nvPr/>
        </p:nvSpPr>
        <p:spPr>
          <a:xfrm flipH="1">
            <a:off x="3885435" y="297590"/>
            <a:ext cx="7972387" cy="973507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98FCA-50B9-4B9F-A605-7BF50DA7A3CB}"/>
              </a:ext>
            </a:extLst>
          </p:cNvPr>
          <p:cNvSpPr txBox="1"/>
          <p:nvPr/>
        </p:nvSpPr>
        <p:spPr>
          <a:xfrm>
            <a:off x="6004560" y="579661"/>
            <a:ext cx="5761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Outcomes</a:t>
            </a:r>
            <a:endParaRPr lang="en-GB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1A057E-EC4A-416B-AB22-982B7607789E}"/>
              </a:ext>
            </a:extLst>
          </p:cNvPr>
          <p:cNvSpPr txBox="1"/>
          <p:nvPr/>
        </p:nvSpPr>
        <p:spPr>
          <a:xfrm>
            <a:off x="1309247" y="1770245"/>
            <a:ext cx="84561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/>
              <a:t>Output 2: </a:t>
            </a:r>
            <a:r>
              <a:rPr lang="en-US" sz="2000" b="1" i="1" u="sng" dirty="0">
                <a:solidFill>
                  <a:srgbClr val="B92819"/>
                </a:solidFill>
              </a:rPr>
              <a:t>Increasing women’s access to the </a:t>
            </a:r>
            <a:r>
              <a:rPr lang="en-US" sz="2000" b="1" i="1" u="sng" dirty="0" err="1">
                <a:solidFill>
                  <a:srgbClr val="B92819"/>
                </a:solidFill>
              </a:rPr>
              <a:t>labour</a:t>
            </a:r>
            <a:r>
              <a:rPr lang="en-US" sz="2000" b="1" i="1" u="sng" dirty="0">
                <a:solidFill>
                  <a:srgbClr val="B92819"/>
                </a:solidFill>
              </a:rPr>
              <a:t> market through entrepreneurship</a:t>
            </a:r>
            <a:endParaRPr lang="en-US" sz="2400" b="1" i="1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/>
              <a:t>75 women entrepreneurs and women’s cooperatives will participate in the Bootcamp program from refugees and host community members, to develop their business plan, </a:t>
            </a:r>
            <a:endParaRPr lang="tr-TR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/>
              <a:t>Consultancy services and in-kind support will be provided to 25 women’s cooperatives participating in the Bootcamp to improve their businesses,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/>
              <a:t>20 women entrepreneurs/women’s cooperatives participating in the Bootcamp will be provided with consultancy services to establish and develop their businesses, and in-kind support also will be provided within the framework of the needs identified during the consultancy services,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/>
              <a:t>Women’s cooperatives and women entrepreneurs will be integrated into local, regional and/or international supply chains. </a:t>
            </a:r>
            <a:endParaRPr lang="tr-TR" dirty="0">
              <a:highlight>
                <a:srgbClr val="FFFF00"/>
              </a:highlight>
            </a:endParaRPr>
          </a:p>
          <a:p>
            <a:endParaRPr lang="en-GB" dirty="0"/>
          </a:p>
        </p:txBody>
      </p:sp>
      <p:pic>
        <p:nvPicPr>
          <p:cNvPr id="15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2208BBBE-9D60-4157-BE55-82B9311DB9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9966" y="5909142"/>
            <a:ext cx="1390714" cy="74526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F0FFB553-1B0D-4750-89A6-69274CFE3ADC}"/>
              </a:ext>
            </a:extLst>
          </p:cNvPr>
          <p:cNvSpPr txBox="1">
            <a:spLocks/>
          </p:cNvSpPr>
          <p:nvPr/>
        </p:nvSpPr>
        <p:spPr>
          <a:xfrm>
            <a:off x="352540" y="349695"/>
            <a:ext cx="3349127" cy="72703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dirty="0">
                <a:solidFill>
                  <a:srgbClr val="9B2215"/>
                </a:solidFill>
              </a:rPr>
              <a:t>Business to Social Cohesion</a:t>
            </a:r>
            <a:endParaRPr lang="en-GB" sz="2800" b="1" i="1" dirty="0">
              <a:solidFill>
                <a:srgbClr val="9B2215"/>
              </a:solidFill>
            </a:endParaRPr>
          </a:p>
        </p:txBody>
      </p:sp>
      <p:pic>
        <p:nvPicPr>
          <p:cNvPr id="6" name="Picture 6" descr="Bubble chart&#10;&#10;Description automatically generated">
            <a:extLst>
              <a:ext uri="{FF2B5EF4-FFF2-40B4-BE49-F238E27FC236}">
                <a16:creationId xmlns:a16="http://schemas.microsoft.com/office/drawing/2014/main" id="{1D489673-A0AF-44DF-B144-AA668C41C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978519" y="5703337"/>
            <a:ext cx="1386255" cy="1062405"/>
          </a:xfrm>
        </p:spPr>
      </p:pic>
    </p:spTree>
    <p:extLst>
      <p:ext uri="{BB962C8B-B14F-4D97-AF65-F5344CB8AC3E}">
        <p14:creationId xmlns:p14="http://schemas.microsoft.com/office/powerpoint/2010/main" val="331830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32C344-2446-490F-BEB3-F532C2E0DA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02" y="5658397"/>
            <a:ext cx="794431" cy="1210060"/>
          </a:xfrm>
          <a:prstGeom prst="rect">
            <a:avLst/>
          </a:prstGeom>
        </p:spPr>
      </p:pic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0352406E-F0CE-4190-ADBF-F94B75DDB64E}"/>
              </a:ext>
            </a:extLst>
          </p:cNvPr>
          <p:cNvSpPr/>
          <p:nvPr/>
        </p:nvSpPr>
        <p:spPr>
          <a:xfrm flipH="1">
            <a:off x="3885435" y="297590"/>
            <a:ext cx="7972387" cy="973507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98FCA-50B9-4B9F-A605-7BF50DA7A3CB}"/>
              </a:ext>
            </a:extLst>
          </p:cNvPr>
          <p:cNvSpPr txBox="1"/>
          <p:nvPr/>
        </p:nvSpPr>
        <p:spPr>
          <a:xfrm>
            <a:off x="5297077" y="235627"/>
            <a:ext cx="57618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In-kind Support Distribution for Beneficiaries</a:t>
            </a:r>
            <a:endParaRPr lang="en-GB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D98F9C-8842-445E-96C0-AFF41C20402A}"/>
              </a:ext>
            </a:extLst>
          </p:cNvPr>
          <p:cNvSpPr txBox="1"/>
          <p:nvPr/>
        </p:nvSpPr>
        <p:spPr>
          <a:xfrm>
            <a:off x="1257383" y="1551500"/>
            <a:ext cx="5256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Output 1: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In-kind support to 40 women’s cooperatives, in amount of 1,750 USD per co-op</a:t>
            </a:r>
          </a:p>
          <a:p>
            <a:endParaRPr lang="en-US" sz="2000" b="1" i="1" dirty="0"/>
          </a:p>
          <a:p>
            <a:endParaRPr lang="en-GB" sz="2000" i="1" u="sng" dirty="0"/>
          </a:p>
        </p:txBody>
      </p:sp>
      <p:pic>
        <p:nvPicPr>
          <p:cNvPr id="16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68041E83-AC04-42D2-93EE-82B4A9F31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93" y="5908938"/>
            <a:ext cx="1390714" cy="7452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31C740-2F1B-0343-BA8B-E9CDAB60E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899" y="20721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B796D7-0D5A-2343-88DE-EE52B79C9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899" y="64155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F052C7-2686-3344-9AF0-C6E03D6BE2EF}"/>
              </a:ext>
            </a:extLst>
          </p:cNvPr>
          <p:cNvSpPr txBox="1"/>
          <p:nvPr/>
        </p:nvSpPr>
        <p:spPr>
          <a:xfrm>
            <a:off x="1294089" y="3113211"/>
            <a:ext cx="61053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Output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In-kind support to 25 women’s cooperatives, in amount of 1,750 USD per co-op,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In-kind support to 20 women entrepreneurs/women’s cooperatives, in amount of 4,250 USD per entrepreneur/cooperative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F39C6E4-EDC5-4286-BC09-5D1692A01964}"/>
              </a:ext>
            </a:extLst>
          </p:cNvPr>
          <p:cNvSpPr txBox="1">
            <a:spLocks/>
          </p:cNvSpPr>
          <p:nvPr/>
        </p:nvSpPr>
        <p:spPr>
          <a:xfrm>
            <a:off x="352540" y="349695"/>
            <a:ext cx="3349127" cy="72703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dirty="0">
                <a:solidFill>
                  <a:srgbClr val="9B2215"/>
                </a:solidFill>
              </a:rPr>
              <a:t>Business to Social Cohesion</a:t>
            </a:r>
            <a:endParaRPr lang="en-GB" sz="2800" b="1" i="1" dirty="0">
              <a:solidFill>
                <a:srgbClr val="9B2215"/>
              </a:solidFill>
            </a:endParaRPr>
          </a:p>
        </p:txBody>
      </p:sp>
      <p:pic>
        <p:nvPicPr>
          <p:cNvPr id="8" name="Picture 10" descr="Bubble chart&#10;&#10;Description automatically generated">
            <a:extLst>
              <a:ext uri="{FF2B5EF4-FFF2-40B4-BE49-F238E27FC236}">
                <a16:creationId xmlns:a16="http://schemas.microsoft.com/office/drawing/2014/main" id="{323D19ED-50CA-45C6-8126-21242A4CB1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166088" y="5738507"/>
            <a:ext cx="1386254" cy="1062404"/>
          </a:xfrm>
        </p:spPr>
      </p:pic>
    </p:spTree>
    <p:extLst>
      <p:ext uri="{BB962C8B-B14F-4D97-AF65-F5344CB8AC3E}">
        <p14:creationId xmlns:p14="http://schemas.microsoft.com/office/powerpoint/2010/main" val="356536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32C344-2446-490F-BEB3-F532C2E0DA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102" y="5658397"/>
            <a:ext cx="794431" cy="1210060"/>
          </a:xfrm>
          <a:prstGeom prst="rect">
            <a:avLst/>
          </a:prstGeom>
        </p:spPr>
      </p:pic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0352406E-F0CE-4190-ADBF-F94B75DDB64E}"/>
              </a:ext>
            </a:extLst>
          </p:cNvPr>
          <p:cNvSpPr/>
          <p:nvPr/>
        </p:nvSpPr>
        <p:spPr>
          <a:xfrm flipH="1">
            <a:off x="3885435" y="297590"/>
            <a:ext cx="7972387" cy="973507"/>
          </a:xfrm>
          <a:prstGeom prst="round2Diag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298FCA-50B9-4B9F-A605-7BF50DA7A3CB}"/>
              </a:ext>
            </a:extLst>
          </p:cNvPr>
          <p:cNvSpPr txBox="1"/>
          <p:nvPr/>
        </p:nvSpPr>
        <p:spPr>
          <a:xfrm>
            <a:off x="5361411" y="313207"/>
            <a:ext cx="5761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Timeline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D98F9C-8842-445E-96C0-AFF41C20402A}"/>
              </a:ext>
            </a:extLst>
          </p:cNvPr>
          <p:cNvSpPr txBox="1"/>
          <p:nvPr/>
        </p:nvSpPr>
        <p:spPr>
          <a:xfrm>
            <a:off x="1257383" y="1551500"/>
            <a:ext cx="5256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i="1" dirty="0"/>
          </a:p>
          <a:p>
            <a:endParaRPr lang="en-GB" sz="2000" i="1" u="sng" dirty="0"/>
          </a:p>
        </p:txBody>
      </p:sp>
      <p:pic>
        <p:nvPicPr>
          <p:cNvPr id="16" name="Content Placeholder 4" descr="A picture containing logo&#10;&#10;Description automatically generated">
            <a:extLst>
              <a:ext uri="{FF2B5EF4-FFF2-40B4-BE49-F238E27FC236}">
                <a16:creationId xmlns:a16="http://schemas.microsoft.com/office/drawing/2014/main" id="{68041E83-AC04-42D2-93EE-82B4A9F31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93" y="5908938"/>
            <a:ext cx="1390714" cy="74526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31C740-2F1B-0343-BA8B-E9CDAB60E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899" y="20721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B796D7-0D5A-2343-88DE-EE52B79C9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2899" y="641554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TR"/>
          </a:p>
        </p:txBody>
      </p:sp>
      <p:sp>
        <p:nvSpPr>
          <p:cNvPr id="15" name="Down Arrow 14">
            <a:extLst>
              <a:ext uri="{FF2B5EF4-FFF2-40B4-BE49-F238E27FC236}">
                <a16:creationId xmlns:a16="http://schemas.microsoft.com/office/drawing/2014/main" id="{73A21090-59E0-8F47-A0E7-885AA209D88B}"/>
              </a:ext>
            </a:extLst>
          </p:cNvPr>
          <p:cNvSpPr/>
          <p:nvPr/>
        </p:nvSpPr>
        <p:spPr>
          <a:xfrm>
            <a:off x="8242322" y="960413"/>
            <a:ext cx="316089" cy="497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4459343A-FE4F-4D8A-9843-985D9BE56D3F}"/>
              </a:ext>
            </a:extLst>
          </p:cNvPr>
          <p:cNvSpPr txBox="1">
            <a:spLocks/>
          </p:cNvSpPr>
          <p:nvPr/>
        </p:nvSpPr>
        <p:spPr>
          <a:xfrm>
            <a:off x="352540" y="349695"/>
            <a:ext cx="3349127" cy="72703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600" b="1" i="1" dirty="0">
                <a:solidFill>
                  <a:srgbClr val="9B2215"/>
                </a:solidFill>
              </a:rPr>
              <a:t>Business to Social Cohesion</a:t>
            </a:r>
            <a:endParaRPr lang="en-GB" sz="2800" b="1" i="1" dirty="0">
              <a:solidFill>
                <a:srgbClr val="9B2215"/>
              </a:solidFill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ACC0E92-1417-4066-A40F-7083CF12F6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7163" y="18256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710DDC-AFEF-1F4D-AD79-13ABC43A2D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83" y="1484941"/>
            <a:ext cx="9677234" cy="4328958"/>
          </a:xfrm>
          <a:prstGeom prst="rect">
            <a:avLst/>
          </a:prstGeom>
        </p:spPr>
      </p:pic>
      <p:pic>
        <p:nvPicPr>
          <p:cNvPr id="11" name="Picture 11" descr="Bubble chart&#10;&#10;Description automatically generated">
            <a:extLst>
              <a:ext uri="{FF2B5EF4-FFF2-40B4-BE49-F238E27FC236}">
                <a16:creationId xmlns:a16="http://schemas.microsoft.com/office/drawing/2014/main" id="{02E99A37-3BE1-4730-8291-3ECE3CFE64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3966796" y="5761952"/>
            <a:ext cx="1386254" cy="1050682"/>
          </a:xfrm>
        </p:spPr>
      </p:pic>
    </p:spTree>
    <p:extLst>
      <p:ext uri="{BB962C8B-B14F-4D97-AF65-F5344CB8AC3E}">
        <p14:creationId xmlns:p14="http://schemas.microsoft.com/office/powerpoint/2010/main" val="239634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DP Programme Document" ma:contentTypeID="0x010100F075C04BA242A84ABD3293E3AD35CDA400AB50428DC784B44FAACCAA5FAE40C0590045B5E632B552204ABF0E616DD66BDA0F" ma:contentTypeVersion="73" ma:contentTypeDescription="" ma:contentTypeScope="" ma:versionID="9de00a5f5954494ae107930a66ca92e2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1ed4137b-41b2-488b-8250-6d369ec27664" xmlns:ns4="f1161f5b-24a3-4c2d-bc81-44cb9325e8ee" targetNamespace="http://schemas.microsoft.com/office/2006/metadata/properties" ma:root="true" ma:fieldsID="074a45cdc06b655c19533db1d6232777" ns1:_="" ns2:_="" ns3:_="" ns4:_="">
    <xsd:import namespace="http://schemas.microsoft.com/sharepoint/v3"/>
    <xsd:import namespace="http://schemas.microsoft.com/sharepoint/v3/fields"/>
    <xsd:import namespace="1ed4137b-41b2-488b-8250-6d369ec27664"/>
    <xsd:import namespace="f1161f5b-24a3-4c2d-bc81-44cb9325e8ee"/>
    <xsd:element name="properties">
      <xsd:complexType>
        <xsd:sequence>
          <xsd:element name="documentManagement">
            <xsd:complexType>
              <xsd:all>
                <xsd:element ref="ns3:UndpClassificationLevel" minOccurs="0"/>
                <xsd:element ref="ns4:UNDPPOPPFunctionalArea" minOccurs="0"/>
                <xsd:element ref="ns3:UndpProjectNo" minOccurs="0"/>
                <xsd:element ref="ns4:Outcome1" minOccurs="0"/>
                <xsd:element ref="ns3:UndpDocStatus" minOccurs="0"/>
                <xsd:element ref="ns3:UndpOUCode" minOccurs="0"/>
                <xsd:element ref="ns3:UndpDocFormat" minOccurs="0"/>
                <xsd:element ref="ns3:UndpDocID" minOccurs="0"/>
                <xsd:element ref="ns4:PDC_x0020_Document_x0020_Category" minOccurs="0"/>
                <xsd:element ref="ns4:UNDPPublishedDate" minOccurs="0"/>
                <xsd:element ref="ns4:UNDPSummary" minOccurs="0"/>
                <xsd:element ref="ns3:TaxCatchAll" minOccurs="0"/>
                <xsd:element ref="ns3:TaxCatchAllLabel" minOccurs="0"/>
                <xsd:element ref="ns3:UndpDocTypeMMTaxHTField0" minOccurs="0"/>
                <xsd:element ref="ns3:UNDPCountryTaxHTField0" minOccurs="0"/>
                <xsd:element ref="ns3:UNDPDocumentCategoryTaxHTField0" minOccurs="0"/>
                <xsd:element ref="ns3:b6db62fdefd74bd188b0c1cc54de5bcf" minOccurs="0"/>
                <xsd:element ref="ns3:UN_x0020_LanguagesTaxHTField0" minOccurs="0"/>
                <xsd:element ref="ns3:c4e2ab2cc9354bbf9064eeb465a566ea" minOccurs="0"/>
                <xsd:element ref="ns3:UNDPFocusAreasTaxHTField0" minOccurs="0"/>
                <xsd:element ref="ns4:o4086b1782a74105bb5269035bccc8e9" minOccurs="0"/>
                <xsd:element ref="ns4:Project_x0020_Number" minOccurs="0"/>
                <xsd:element ref="ns4:idff2b682fce4d0680503cd9036a3260" minOccurs="0"/>
                <xsd:element ref="ns3:UndpIsTemplate" minOccurs="0"/>
                <xsd:element ref="ns4:gc6531b704974d528487414686b72f6f" minOccurs="0"/>
                <xsd:element ref="ns4:Project_x0020_Manager" minOccurs="0"/>
                <xsd:element ref="ns2:_Publisher" minOccurs="0"/>
                <xsd:element ref="ns4:_dlc_DocId" minOccurs="0"/>
                <xsd:element ref="ns4:_dlc_DocIdUrl" minOccurs="0"/>
                <xsd:element ref="ns4:_dlc_DocIdPersistId" minOccurs="0"/>
                <xsd:element ref="ns4:Document_x0020_Coverage_x0020_Period_x0020_Start_x0020_Date" minOccurs="0"/>
                <xsd:element ref="ns4:Document_x0020_Coverage_x0020_Period_x0020_End_x0020_Date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atedBy" ma:index="52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53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54" nillable="true" ma:displayName="Number of Likes" ma:internalName="LikesCount">
      <xsd:simpleType>
        <xsd:restriction base="dms:Unknown"/>
      </xsd:simpleType>
    </xsd:element>
    <xsd:element name="LikedBy" ma:index="55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6" nillable="true" ma:displayName="Publisher" ma:description="The person who published the document" ma:hidden="true" ma:internalName="_Publishe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4137b-41b2-488b-8250-6d369ec27664" elementFormDefault="qualified">
    <xsd:import namespace="http://schemas.microsoft.com/office/2006/documentManagement/types"/>
    <xsd:import namespace="http://schemas.microsoft.com/office/infopath/2007/PartnerControls"/>
    <xsd:element name="UndpClassificationLevel" ma:index="4" nillable="true" ma:displayName="Classification Level" ma:default="Internal Use Only" ma:description="re: UNDP Information Classification &amp; Handling Standard" ma:format="Dropdown" ma:internalName="UndpClassificationLevel">
      <xsd:simpleType>
        <xsd:restriction base="dms:Choice">
          <xsd:enumeration value="Internal Use Only"/>
          <xsd:enumeration value="Confidential"/>
          <xsd:enumeration value="Highly Confidential"/>
          <xsd:enumeration value="Public"/>
        </xsd:restriction>
      </xsd:simpleType>
    </xsd:element>
    <xsd:element name="UndpProjectNo" ma:index="8" nillable="true" ma:displayName="Project No" ma:description="If applicable, the Atlas Project Number that this document relates to." ma:internalName="UndpProjectNo" ma:readOnly="false">
      <xsd:simpleType>
        <xsd:restriction base="dms:Text">
          <xsd:maxLength value="12"/>
        </xsd:restriction>
      </xsd:simpleType>
    </xsd:element>
    <xsd:element name="UndpDocStatus" ma:index="10" nillable="true" ma:displayName="Document Status" ma:default="Draft" ma:description="The status of the document" ma:format="Dropdown" ma:internalName="UndpDocStatus">
      <xsd:simpleType>
        <xsd:restriction base="dms:Choice">
          <xsd:enumeration value="Draft"/>
          <xsd:enumeration value="Reviewed"/>
          <xsd:enumeration value="Approved"/>
          <xsd:enumeration value="Not Approved"/>
          <xsd:enumeration value="Final"/>
          <xsd:enumeration value="Expired"/>
        </xsd:restriction>
      </xsd:simpleType>
    </xsd:element>
    <xsd:element name="UndpOUCode" ma:index="11" nillable="true" ma:displayName="Unit Code" ma:description="The Atlas Unit Code of the authoring Unit" ma:format="Dropdown" ma:internalName="UndpOUCode">
      <xsd:simpleType>
        <xsd:restriction base="dms:Choice">
          <xsd:enumeration value="ABW"/>
          <xsd:enumeration value="AFG"/>
          <xsd:enumeration value="AGO"/>
          <xsd:enumeration value="AIA"/>
          <xsd:enumeration value="ALB"/>
          <xsd:enumeration value="ANT"/>
          <xsd:enumeration value="ARE"/>
          <xsd:enumeration value="ARG"/>
          <xsd:enumeration value="ARM"/>
          <xsd:enumeration value="ATG"/>
          <xsd:enumeration value="AZE"/>
          <xsd:enumeration value="BDI"/>
          <xsd:enumeration value="BEN"/>
          <xsd:enumeration value="BFA"/>
          <xsd:enumeration value="BGD"/>
          <xsd:enumeration value="BGR"/>
          <xsd:enumeration value="BHR"/>
          <xsd:enumeration value="BHS"/>
          <xsd:enumeration value="BIH"/>
          <xsd:enumeration value="BLR"/>
          <xsd:enumeration value="BLZ"/>
          <xsd:enumeration value="BMU"/>
          <xsd:enumeration value="BOL"/>
          <xsd:enumeration value="BRA"/>
          <xsd:enumeration value="BRB"/>
          <xsd:enumeration value="BRC"/>
          <xsd:enumeration value="BTN"/>
          <xsd:enumeration value="BWA"/>
          <xsd:enumeration value="CAF"/>
          <xsd:enumeration value="CHL"/>
          <xsd:enumeration value="CHN"/>
          <xsd:enumeration value="CIV"/>
          <xsd:enumeration value="CMR"/>
          <xsd:enumeration value="COD"/>
          <xsd:enumeration value="COG"/>
          <xsd:enumeration value="COK"/>
          <xsd:enumeration value="COL"/>
          <xsd:enumeration value="COM"/>
          <xsd:enumeration value="CPV"/>
          <xsd:enumeration value="CRC"/>
          <xsd:enumeration value="CRI"/>
          <xsd:enumeration value="CUB"/>
          <xsd:enumeration value="CUR"/>
          <xsd:enumeration value="CYM"/>
          <xsd:enumeration value="CYP"/>
          <xsd:enumeration value="DJI"/>
          <xsd:enumeration value="DMA"/>
          <xsd:enumeration value="DOM"/>
          <xsd:enumeration value="DZA"/>
          <xsd:enumeration value="ECU"/>
          <xsd:enumeration value="EGY"/>
          <xsd:enumeration value="ERI"/>
          <xsd:enumeration value="ETH"/>
          <xsd:enumeration value="FJI"/>
          <xsd:enumeration value="FSM"/>
          <xsd:enumeration value="GAB"/>
          <xsd:enumeration value="GEO"/>
          <xsd:enumeration value="GHA"/>
          <xsd:enumeration value="GIN"/>
          <xsd:enumeration value="GMB"/>
          <xsd:enumeration value="GNB"/>
          <xsd:enumeration value="GNQ"/>
          <xsd:enumeration value="GRD"/>
          <xsd:enumeration value="GTM"/>
          <xsd:enumeration value="GUY"/>
          <xsd:enumeration value="HND"/>
          <xsd:enumeration value="HRV"/>
          <xsd:enumeration value="HTI"/>
          <xsd:enumeration value="IDN"/>
          <xsd:enumeration value="IND"/>
          <xsd:enumeration value="IRN"/>
          <xsd:enumeration value="IRQ"/>
          <xsd:enumeration value="JAM"/>
          <xsd:enumeration value="JOR"/>
          <xsd:enumeration value="KAZ"/>
          <xsd:enumeration value="KEN"/>
          <xsd:enumeration value="KGZ"/>
          <xsd:enumeration value="KHM"/>
          <xsd:enumeration value="KIR"/>
          <xsd:enumeration value="KNA"/>
          <xsd:enumeration value="KOR"/>
          <xsd:enumeration value="KOS"/>
          <xsd:enumeration value="KWT"/>
          <xsd:enumeration value="LAO"/>
          <xsd:enumeration value="LBN"/>
          <xsd:enumeration value="LBR"/>
          <xsd:enumeration value="LBY"/>
          <xsd:enumeration value="LCA"/>
          <xsd:enumeration value="LKA"/>
          <xsd:enumeration value="LSO"/>
          <xsd:enumeration value="LTU"/>
          <xsd:enumeration value="LVA"/>
          <xsd:enumeration value="MAR"/>
          <xsd:enumeration value="MDA"/>
          <xsd:enumeration value="MDG"/>
          <xsd:enumeration value="MDV"/>
          <xsd:enumeration value="MEX"/>
          <xsd:enumeration value="MHL"/>
          <xsd:enumeration value="MKD"/>
          <xsd:enumeration value="MLI"/>
          <xsd:enumeration value="MMR"/>
          <xsd:enumeration value="MNE"/>
          <xsd:enumeration value="MNG"/>
          <xsd:enumeration value="MOZ"/>
          <xsd:enumeration value="MRT"/>
          <xsd:enumeration value="MSR"/>
          <xsd:enumeration value="MUS"/>
          <xsd:enumeration value="MWI"/>
          <xsd:enumeration value="MYS"/>
          <xsd:enumeration value="NAM"/>
          <xsd:enumeration value="NER"/>
          <xsd:enumeration value="NGA"/>
          <xsd:enumeration value="NIC"/>
          <xsd:enumeration value="NIU"/>
          <xsd:enumeration value="NPL"/>
          <xsd:enumeration value="NRU"/>
          <xsd:enumeration value="PAK"/>
          <xsd:enumeration value="PAL"/>
          <xsd:enumeration value="PAN"/>
          <xsd:enumeration value="PER"/>
          <xsd:enumeration value="PHL"/>
          <xsd:enumeration value="PLW"/>
          <xsd:enumeration value="PNG"/>
          <xsd:enumeration value="POL"/>
          <xsd:enumeration value="PRK"/>
          <xsd:enumeration value="PRY"/>
          <xsd:enumeration value="PSC"/>
          <xsd:enumeration value="QAT"/>
          <xsd:enumeration value="R11"/>
          <xsd:enumeration value="R12"/>
          <xsd:enumeration value="R44"/>
          <xsd:enumeration value="R45"/>
          <xsd:enumeration value="R46"/>
          <xsd:enumeration value="R47"/>
          <xsd:enumeration value="RJB"/>
          <xsd:enumeration value="ROU"/>
          <xsd:enumeration value="RUS"/>
          <xsd:enumeration value="RWA"/>
          <xsd:enumeration value="SAU"/>
          <xsd:enumeration value="SDN"/>
          <xsd:enumeration value="SEN"/>
          <xsd:enumeration value="SLB"/>
          <xsd:enumeration value="SLE"/>
          <xsd:enumeration value="SLV"/>
          <xsd:enumeration value="SOM"/>
          <xsd:enumeration value="SRB"/>
          <xsd:enumeration value="SSD"/>
          <xsd:enumeration value="STP"/>
          <xsd:enumeration value="SUR"/>
          <xsd:enumeration value="SVK"/>
          <xsd:enumeration value="SWZ"/>
          <xsd:enumeration value="SYC"/>
          <xsd:enumeration value="SYR"/>
          <xsd:enumeration value="TCA"/>
          <xsd:enumeration value="TCD"/>
          <xsd:enumeration value="TGO"/>
          <xsd:enumeration value="THA"/>
          <xsd:enumeration value="TJK"/>
          <xsd:enumeration value="TKL"/>
          <xsd:enumeration value="TKM"/>
          <xsd:enumeration value="TLS"/>
          <xsd:enumeration value="TON"/>
          <xsd:enumeration value="TTO"/>
          <xsd:enumeration value="TUN"/>
          <xsd:enumeration value="TUR"/>
          <xsd:enumeration value="TUV"/>
          <xsd:enumeration value="TZA"/>
          <xsd:enumeration value="UGA"/>
          <xsd:enumeration value="UKR"/>
          <xsd:enumeration value="UNV"/>
          <xsd:enumeration value="URY"/>
          <xsd:enumeration value="UZB"/>
          <xsd:enumeration value="VCT"/>
          <xsd:enumeration value="VEN"/>
          <xsd:enumeration value="VGB"/>
          <xsd:enumeration value="VNM"/>
          <xsd:enumeration value="VUT"/>
          <xsd:enumeration value="WSM"/>
          <xsd:enumeration value="YEM"/>
          <xsd:enumeration value="ZAF"/>
          <xsd:enumeration value="ZMB"/>
          <xsd:enumeration value="ZWE"/>
          <xsd:enumeration value="H01"/>
          <xsd:enumeration value="H02"/>
          <xsd:enumeration value="H03"/>
          <xsd:enumeration value="H04"/>
          <xsd:enumeration value="H05"/>
          <xsd:enumeration value="H10"/>
          <xsd:enumeration value="H11"/>
          <xsd:enumeration value="H13"/>
          <xsd:enumeration value="H13"/>
          <xsd:enumeration value="H14"/>
          <xsd:enumeration value="H15"/>
          <xsd:enumeration value="H17"/>
          <xsd:enumeration value="H18"/>
          <xsd:enumeration value="H19"/>
          <xsd:enumeration value="H20"/>
          <xsd:enumeration value="H21"/>
          <xsd:enumeration value="H22"/>
          <xsd:enumeration value="H23"/>
          <xsd:enumeration value="H24"/>
          <xsd:enumeration value="H25"/>
          <xsd:enumeration value="H26"/>
          <xsd:enumeration value="H27"/>
          <xsd:enumeration value="H28"/>
          <xsd:enumeration value="H30"/>
          <xsd:enumeration value="H31"/>
          <xsd:enumeration value="H35"/>
          <xsd:enumeration value="H42"/>
          <xsd:enumeration value="H43"/>
          <xsd:enumeration value="H45"/>
          <xsd:enumeration value="H46"/>
          <xsd:enumeration value="H48"/>
          <xsd:enumeration value="H49"/>
          <xsd:enumeration value="H51"/>
          <xsd:enumeration value="H54"/>
          <xsd:enumeration value="H56"/>
          <xsd:enumeration value="H57"/>
          <xsd:enumeration value="H58"/>
          <xsd:enumeration value="H59"/>
          <xsd:enumeration value="H61"/>
          <xsd:enumeration value="H62"/>
          <xsd:enumeration value="H70"/>
          <xsd:enumeration value="H71"/>
        </xsd:restriction>
      </xsd:simpleType>
    </xsd:element>
    <xsd:element name="UndpDocFormat" ma:index="12" nillable="true" ma:displayName="Document Medium" ma:description="The medium/format from which this document originated (i.e. Fax, Paper, eDocument etc.)" ma:format="Dropdown" ma:internalName="UndpDocFormat">
      <xsd:simpleType>
        <xsd:restriction base="dms:Choice">
          <xsd:enumeration value="E-Document"/>
          <xsd:enumeration value="Letter/Paper"/>
          <xsd:enumeration value="E-Mail"/>
          <xsd:enumeration value="Fax/Telecopy"/>
          <xsd:enumeration value="Audio"/>
          <xsd:enumeration value="Database"/>
          <xsd:enumeration value="Image/Picture"/>
          <xsd:enumeration value="Instant Message"/>
          <xsd:enumeration value="Social Media"/>
        </xsd:restriction>
      </xsd:simpleType>
    </xsd:element>
    <xsd:element name="UndpDocID" ma:index="14" nillable="true" ma:displayName="Doc ID" ma:description="The Unique ID number for this document. Reserve for System Use." ma:internalName="UndpDocID">
      <xsd:simpleType>
        <xsd:restriction base="dms:Text">
          <xsd:maxLength value="35"/>
        </xsd:restriction>
      </xsd:simpleType>
    </xsd:element>
    <xsd:element name="TaxCatchAll" ma:index="23" nillable="true" ma:displayName="Taxonomy Catch All Column" ma:hidden="true" ma:list="{ebf97bad-dcbe-4f0d-9a23-b800605d6ac9}" ma:internalName="TaxCatchAll" ma:showField="CatchAllData" ma:web="f1161f5b-24a3-4c2d-bc81-44cb9325e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hidden="true" ma:list="{ebf97bad-dcbe-4f0d-9a23-b800605d6ac9}" ma:internalName="TaxCatchAllLabel" ma:readOnly="true" ma:showField="CatchAllDataLabel" ma:web="f1161f5b-24a3-4c2d-bc81-44cb9325e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UndpDocTypeMMTaxHTField0" ma:index="25" nillable="true" ma:taxonomy="true" ma:internalName="UndpDocTypeMMTaxHTField0" ma:taxonomyFieldName="UndpDocTypeMM" ma:displayName="Document Type" ma:default="" ma:fieldId="{ef94467a-fb76-4b42-91a0-5b5bdb6c8d34}" ma:sspId="28e6c43a-9e99-4bdd-9574-a0fa4ea3b61e" ma:termSetId="9ee71e91-19a9-476b-852f-3c2a633960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CountryTaxHTField0" ma:index="27" nillable="true" ma:taxonomy="true" ma:internalName="UNDPCountryTaxHTField0" ma:taxonomyFieldName="UNDPCountry" ma:displayName="Applies To Unit/Office/Country" ma:default="" ma:fieldId="{81e4cc14-7d66-47aa-92fc-e5e3ceab8cf9}" ma:taxonomyMulti="true" ma:sspId="28e6c43a-9e99-4bdd-9574-a0fa4ea3b61e" ma:termSetId="442a42f2-fc2a-49a0-9036-6cd97a005f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DocumentCategoryTaxHTField0" ma:index="30" nillable="true" ma:taxonomy="true" ma:internalName="UNDPDocumentCategoryTaxHTField0" ma:taxonomyFieldName="UNDPDocumentCategory" ma:displayName="Document Category" ma:readOnly="false" ma:default="" ma:fieldId="{30683383-b7b1-438d-8f61-9bf6b516a9e8}" ma:sspId="28e6c43a-9e99-4bdd-9574-a0fa4ea3b61e" ma:termSetId="353ae5a2-1c9c-42f6-bb56-cf3ba72fb6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db62fdefd74bd188b0c1cc54de5bcf" ma:index="32" nillable="true" ma:taxonomy="true" ma:internalName="b6db62fdefd74bd188b0c1cc54de5bcf" ma:taxonomyFieldName="UndpUnitMM" ma:displayName="Responsible Unit/Office" ma:readOnly="false" ma:default="" ma:fieldId="{b6db62fd-efd7-4bd1-88b0-c1cc54de5bcf}" ma:taxonomyMulti="true" ma:sspId="28e6c43a-9e99-4bdd-9574-a0fa4ea3b61e" ma:termSetId="41041907-3ad1-4549-b766-200fd229bd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_x0020_LanguagesTaxHTField0" ma:index="33" nillable="true" ma:taxonomy="true" ma:internalName="UN_x0020_LanguagesTaxHTField0" ma:taxonomyFieldName="UN_x0020_Languages" ma:displayName="UN Languages" ma:readOnly="false" ma:default="1;#English|7f98b732-4b5b-4b70-ba90-a0eff09b5d2d" ma:fieldId="{41a2b052-e54a-4bfe-83da-6da45935c81e}" ma:sspId="28e6c43a-9e99-4bdd-9574-a0fa4ea3b61e" ma:termSetId="b4046108-c9b1-4d97-ad16-d3846fb24317" ma:anchorId="45d05d46-9bc9-40df-8618-9658690cf41e" ma:open="false" ma:isKeyword="false">
      <xsd:complexType>
        <xsd:sequence>
          <xsd:element ref="pc:Terms" minOccurs="0" maxOccurs="1"/>
        </xsd:sequence>
      </xsd:complexType>
    </xsd:element>
    <xsd:element name="c4e2ab2cc9354bbf9064eeb465a566ea" ma:index="34" nillable="true" ma:taxonomy="true" ma:internalName="c4e2ab2cc9354bbf9064eeb465a566ea" ma:taxonomyFieldName="eRegFilingCodeMM" ma:displayName="eFiling Code" ma:readOnly="false" ma:default="" ma:fieldId="{c4e2ab2c-c935-4bbf-9064-eeb465a566ea}" ma:sspId="28e6c43a-9e99-4bdd-9574-a0fa4ea3b61e" ma:termSetId="3f69c20a-3173-4973-84b2-95ebea5be078" ma:anchorId="f37a81ce-dd31-4fa3-b388-af2156d559de" ma:open="false" ma:isKeyword="false">
      <xsd:complexType>
        <xsd:sequence>
          <xsd:element ref="pc:Terms" minOccurs="0" maxOccurs="1"/>
        </xsd:sequence>
      </xsd:complexType>
    </xsd:element>
    <xsd:element name="UNDPFocusAreasTaxHTField0" ma:index="35" nillable="true" ma:taxonomy="true" ma:internalName="UNDPFocusAreasTaxHTField0" ma:taxonomyFieldName="UNDPFocusAreas" ma:displayName="Focus Area" ma:readOnly="false" ma:default="" ma:fieldId="{c0f5d6bc-94c2-4efb-8cb3-448ca9792810}" ma:taxonomyMulti="true" ma:sspId="28e6c43a-9e99-4bdd-9574-a0fa4ea3b61e" ma:termSetId="5595b894-23d9-4524-8855-5c6c69b8bcc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IsTemplate" ma:index="43" nillable="true" ma:displayName="Template" ma:default="No" ma:description="Is this document a template or model upon which other documents should be based?" ma:format="RadioButtons" ma:hidden="true" ma:internalName="UndpIsTemplate" ma:readOnly="false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61f5b-24a3-4c2d-bc81-44cb9325e8ee" elementFormDefault="qualified">
    <xsd:import namespace="http://schemas.microsoft.com/office/2006/documentManagement/types"/>
    <xsd:import namespace="http://schemas.microsoft.com/office/infopath/2007/PartnerControls"/>
    <xsd:element name="UNDPPOPPFunctionalArea" ma:index="5" nillable="true" ma:displayName="Functional Area" ma:description="The Functional Area (as defined in POPP) of this document" ma:format="Dropdown" ma:internalName="UNDPPOPPFunctionalArea" ma:readOnly="false">
      <xsd:simpleType>
        <xsd:restriction base="dms:Choice">
          <xsd:enumeration value="Administrative Services"/>
          <xsd:enumeration value="Contract and Procurement"/>
          <xsd:enumeration value="Ethics"/>
          <xsd:enumeration value="Financial Resources"/>
          <xsd:enumeration value="Human Resources"/>
          <xsd:enumeration value="Information and Communications Technology"/>
          <xsd:enumeration value="Management of Crisis and Special Development Situations"/>
          <xsd:enumeration value="Partnerships"/>
          <xsd:enumeration value="Programme and Project"/>
          <xsd:enumeration value="Results &amp; Accountability"/>
          <xsd:enumeration value="Prescriptive Content"/>
          <xsd:enumeration value="Security"/>
        </xsd:restriction>
      </xsd:simpleType>
    </xsd:element>
    <xsd:element name="Outcome1" ma:index="9" nillable="true" ma:displayName="Output No" ma:internalName="Outcome1" ma:readOnly="false">
      <xsd:simpleType>
        <xsd:restriction base="dms:Text">
          <xsd:maxLength value="8"/>
        </xsd:restriction>
      </xsd:simpleType>
    </xsd:element>
    <xsd:element name="PDC_x0020_Document_x0020_Category" ma:index="15" nillable="true" ma:displayName="PDC Document Category" ma:default="Project" ma:format="Dropdown" ma:internalName="PDC_x0020_Document_x0020_Category" ma:readOnly="false">
      <xsd:simpleType>
        <xsd:restriction base="dms:Choice">
          <xsd:enumeration value="Project"/>
          <xsd:enumeration value="Proposal"/>
        </xsd:restriction>
      </xsd:simpleType>
    </xsd:element>
    <xsd:element name="UNDPPublishedDate" ma:index="19" nillable="true" ma:displayName="Published Date" ma:description="The date the document was published" ma:format="DateOnly" ma:hidden="true" ma:internalName="UNDPPublishedDate" ma:readOnly="false">
      <xsd:simpleType>
        <xsd:restriction base="dms:DateTime"/>
      </xsd:simpleType>
    </xsd:element>
    <xsd:element name="UNDPSummary" ma:index="21" nillable="true" ma:displayName="Summary" ma:description="A brief description or summary of the document that will displayed in search results." ma:hidden="true" ma:internalName="UNDPSummary" ma:readOnly="false">
      <xsd:simpleType>
        <xsd:restriction base="dms:Note"/>
      </xsd:simpleType>
    </xsd:element>
    <xsd:element name="o4086b1782a74105bb5269035bccc8e9" ma:index="39" nillable="true" ma:taxonomy="true" ma:internalName="o4086b1782a74105bb5269035bccc8e9" ma:taxonomyFieldName="Atlas_x0020_Document_x0020_Status" ma:displayName="PDC Document Status" ma:indexed="true" ma:default="763;#Draft|121d40a5-e62e-4d42-82e4-d6d12003de0a" ma:fieldId="{84086b17-82a7-4105-bb52-69035bccc8e9}" ma:sspId="28e6c43a-9e99-4bdd-9574-a0fa4ea3b61e" ma:termSetId="25903f6f-cbc1-40ed-9940-25d83ada12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Number" ma:index="40" nillable="true" ma:displayName="Project Number" ma:hidden="true" ma:internalName="Project_x0020_Number" ma:readOnly="false">
      <xsd:simpleType>
        <xsd:restriction base="dms:Text">
          <xsd:maxLength value="8"/>
        </xsd:restriction>
      </xsd:simpleType>
    </xsd:element>
    <xsd:element name="idff2b682fce4d0680503cd9036a3260" ma:index="41" nillable="true" ma:taxonomy="true" ma:internalName="idff2b682fce4d0680503cd9036a3260" ma:taxonomyFieldName="Atlas_x0020_Document_x0020_Type" ma:displayName="PDC Document Type" ma:default="" ma:fieldId="{2dff2b68-2fce-4d06-8050-3cd9036a3260}" ma:sspId="28e6c43a-9e99-4bdd-9574-a0fa4ea3b61e" ma:termSetId="30d68b81-e6e1-44c0-83ea-00369bf2f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c6531b704974d528487414686b72f6f" ma:index="44" nillable="true" ma:taxonomy="true" ma:internalName="gc6531b704974d528487414686b72f6f" ma:taxonomyFieldName="Operating_x0020_Unit0" ma:displayName="Operating Unit" ma:default="" ma:fieldId="{0c6531b7-0497-4d52-8487-414686b72f6f}" ma:sspId="28e6c43a-9e99-4bdd-9574-a0fa4ea3b61e" ma:termSetId="4a12f052-e370-4dc7-89e6-088c48edbf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Manager" ma:index="45" nillable="true" ma:displayName="Project Manager" ma:hidden="true" ma:internalName="Project_x0020_Manager" ma:readOnly="false">
      <xsd:simpleType>
        <xsd:restriction base="dms:Text">
          <xsd:maxLength value="50"/>
        </xsd:restriction>
      </xsd:simpleType>
    </xsd:element>
    <xsd:element name="_dlc_DocId" ma:index="4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Coverage_x0020_Period_x0020_Start_x0020_Date" ma:index="50" nillable="true" ma:displayName="Document Coverage Period Start Date" ma:description="The period start date of the document covers or is valid (E.g. project start date specified in a project document, start date of the period covered by a project review report, a donor report, etc.)" ma:format="DateOnly" ma:internalName="Document_x0020_Coverage_x0020_Period_x0020_Start_x0020_Date">
      <xsd:simpleType>
        <xsd:restriction base="dms:DateTime"/>
      </xsd:simpleType>
    </xsd:element>
    <xsd:element name="Document_x0020_Coverage_x0020_Period_x0020_End_x0020_Date" ma:index="51" nillable="true" ma:displayName="Document Coverage Period End Date" ma:description="The period end date of the document covers or is valid (E.g. End date specified in a project document, period end date of review report, signed or published date if period is not relevant, such as MoU or Tender)" ma:format="DateOnly" ma:internalName="Document_x0020_Coverage_x0020_Period_x0020_End_x0020_Date" ma:readOnly="false">
      <xsd:simpleType>
        <xsd:restriction base="dms:DateTime"/>
      </xsd:simpleType>
    </xsd:element>
    <xsd:element name="SharedWithUsers" ma:index="5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29" ma:displayName="Content Type"/>
        <xsd:element ref="dc:title" minOccurs="0" maxOccurs="1" ma:index="1" ma:displayName="Title"/>
        <xsd:element ref="dc:subject" minOccurs="0" maxOccurs="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NDPDocumentCategoryTaxHTField0 xmlns="1ed4137b-41b2-488b-8250-6d369ec27664">
      <Terms xmlns="http://schemas.microsoft.com/office/infopath/2007/PartnerControls"/>
    </UNDPDocumentCategoryTaxHTField0>
    <b6db62fdefd74bd188b0c1cc54de5bcf xmlns="1ed4137b-41b2-488b-8250-6d369ec27664">
      <Terms xmlns="http://schemas.microsoft.com/office/infopath/2007/PartnerControls"/>
    </b6db62fdefd74bd188b0c1cc54de5bcf>
    <UndpDocFormat xmlns="1ed4137b-41b2-488b-8250-6d369ec27664" xsi:nil="true"/>
    <UNDPPublishedDate xmlns="f1161f5b-24a3-4c2d-bc81-44cb9325e8ee">2021-11-12T12:00:00+00:00</UNDPPublishedDate>
    <UNDPCountryTaxHTField0 xmlns="1ed4137b-41b2-488b-8250-6d369ec27664">
      <Terms xmlns="http://schemas.microsoft.com/office/infopath/2007/PartnerControls"/>
    </UNDPCountryTaxHTField0>
    <UndpOUCode xmlns="1ed4137b-41b2-488b-8250-6d369ec27664" xsi:nil="true"/>
    <PDC_x0020_Document_x0020_Category xmlns="f1161f5b-24a3-4c2d-bc81-44cb9325e8ee">Project</PDC_x0020_Document_x0020_Category>
    <UNDPSummary xmlns="f1161f5b-24a3-4c2d-bc81-44cb9325e8ee" xsi:nil="true"/>
    <UndpDocTypeMMTaxHTField0 xmlns="1ed4137b-41b2-488b-8250-6d369ec27664">
      <Terms xmlns="http://schemas.microsoft.com/office/infopath/2007/PartnerControls"/>
    </UndpDocTypeMMTaxHTField0>
    <UNDPFocusAreasTaxHTField0 xmlns="1ed4137b-41b2-488b-8250-6d369ec27664">
      <Terms xmlns="http://schemas.microsoft.com/office/infopath/2007/PartnerControls"/>
    </UNDPFocusAreasTaxHTField0>
    <idff2b682fce4d0680503cd9036a3260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</TermName>
          <TermId xmlns="http://schemas.microsoft.com/office/infopath/2007/PartnerControls">10be685e-4bef-4aec-b905-4df3748c0781</TermId>
        </TermInfo>
      </Terms>
    </idff2b682fce4d0680503cd9036a3260>
    <o4086b1782a74105bb5269035bccc8e9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121d40a5-e62e-4d42-82e4-d6d12003de0a</TermId>
        </TermInfo>
      </Terms>
    </o4086b1782a74105bb5269035bccc8e9>
    <_Publisher xmlns="http://schemas.microsoft.com/sharepoint/v3/fields" xsi:nil="true"/>
    <UNDPPOPPFunctionalArea xmlns="f1161f5b-24a3-4c2d-bc81-44cb9325e8ee">Programme and Project</UNDPPOPPFunctionalArea>
    <Document_x0020_Coverage_x0020_Period_x0020_Start_x0020_Date xmlns="f1161f5b-24a3-4c2d-bc81-44cb9325e8ee">2021-07-01T04:00:00+00:00</Document_x0020_Coverage_x0020_Period_x0020_Start_x0020_Date>
    <Document_x0020_Coverage_x0020_Period_x0020_End_x0020_Date xmlns="f1161f5b-24a3-4c2d-bc81-44cb9325e8ee">2022-03-31T04:00:00+00:00</Document_x0020_Coverage_x0020_Period_x0020_End_x0020_Date>
    <Project_x0020_Number xmlns="f1161f5b-24a3-4c2d-bc81-44cb9325e8ee" xsi:nil="true"/>
    <Project_x0020_Manager xmlns="f1161f5b-24a3-4c2d-bc81-44cb9325e8ee" xsi:nil="true"/>
    <TaxCatchAll xmlns="1ed4137b-41b2-488b-8250-6d369ec27664">
      <Value>763</Value>
      <Value>1438</Value>
      <Value>1107</Value>
      <Value>1</Value>
    </TaxCatchAll>
    <c4e2ab2cc9354bbf9064eeb465a566ea xmlns="1ed4137b-41b2-488b-8250-6d369ec27664">
      <Terms xmlns="http://schemas.microsoft.com/office/infopath/2007/PartnerControls"/>
    </c4e2ab2cc9354bbf9064eeb465a566ea>
    <UndpProjectNo xmlns="1ed4137b-41b2-488b-8250-6d369ec27664">00134366 </UndpProjectNo>
    <UndpDocStatus xmlns="1ed4137b-41b2-488b-8250-6d369ec27664">Approved</UndpDocStatus>
    <Outcome1 xmlns="f1161f5b-24a3-4c2d-bc81-44cb9325e8ee">00125984</Outcome1>
    <UndpClassificationLevel xmlns="1ed4137b-41b2-488b-8250-6d369ec27664">Public</UndpClassificationLevel>
    <UndpIsTemplate xmlns="1ed4137b-41b2-488b-8250-6d369ec27664">No</UndpIsTemplate>
    <UndpDocID xmlns="1ed4137b-41b2-488b-8250-6d369ec27664" xsi:nil="true"/>
    <UN_x0020_LanguagesTaxHTField0 xmlns="1ed4137b-41b2-488b-8250-6d369ec276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7f98b732-4b5b-4b70-ba90-a0eff09b5d2d</TermId>
        </TermInfo>
      </Terms>
    </UN_x0020_LanguagesTaxHTField0>
    <gc6531b704974d528487414686b72f6f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TUR</TermName>
          <TermId xmlns="http://schemas.microsoft.com/office/infopath/2007/PartnerControls">b1da87ce-cadd-4ccc-b5a4-963a2e081154</TermId>
        </TermInfo>
      </Terms>
    </gc6531b704974d528487414686b72f6f>
    <_dlc_DocId xmlns="f1161f5b-24a3-4c2d-bc81-44cb9325e8ee">ATLASPDC-4-140901</_dlc_DocId>
    <_dlc_DocIdUrl xmlns="f1161f5b-24a3-4c2d-bc81-44cb9325e8ee">
      <Url>https://info.undp.org/docs/pdc/_layouts/DocIdRedir.aspx?ID=ATLASPDC-4-140901</Url>
      <Description>ATLASPDC-4-140901</Description>
    </_dlc_DocIdUrl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</documentManagement>
</p:properties>
</file>

<file path=customXml/item4.xml><?xml version="1.0" encoding="utf-8"?>
<?mso-contentType ?>
<SharedContentType xmlns="Microsoft.SharePoint.Taxonomy.ContentTypeSync" SourceId="28e6c43a-9e99-4bdd-9574-a0fa4ea3b61e" ContentTypeId="0x010100F075C04BA242A84ABD3293E3AD35CDA4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A1343BA-0420-4593-8306-98A1928FBA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5BF537-CF59-4A5B-8A9B-39F419AB24C4}"/>
</file>

<file path=customXml/itemProps3.xml><?xml version="1.0" encoding="utf-8"?>
<ds:datastoreItem xmlns:ds="http://schemas.openxmlformats.org/officeDocument/2006/customXml" ds:itemID="{AA2859B2-12C8-43FC-88F6-FFD61E00C359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0dc351c4-36a0-4bea-b008-2cd8ff868d9a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AD2EC358-E812-4693-8A17-9753327B4679}"/>
</file>

<file path=customXml/itemProps5.xml><?xml version="1.0" encoding="utf-8"?>
<ds:datastoreItem xmlns:ds="http://schemas.openxmlformats.org/officeDocument/2006/customXml" ds:itemID="{AECB1FED-C1F9-4A21-8DD7-0D9DF4A0A530}"/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763</Words>
  <Application>Microsoft Office PowerPoint</Application>
  <PresentationFormat>Widescreen</PresentationFormat>
  <Paragraphs>79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Dissemination Presentation</dc:title>
  <dc:subject/>
  <dc:creator/>
  <cp:lastModifiedBy>Hatice Yildirim Demir</cp:lastModifiedBy>
  <cp:revision>146</cp:revision>
  <dcterms:created xsi:type="dcterms:W3CDTF">2020-07-01T12:45:07Z</dcterms:created>
  <dcterms:modified xsi:type="dcterms:W3CDTF">2021-10-19T10:53:55Z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0x010100F075C04BA242A84ABD3293E3AD35CDA400AB50428DC784B44FAACCAA5FAE40C0590045B5E632B552204ABF0E616DD66BDA0F</vt:lpwstr>
  </property>
  <property fmtid="{D5CDD505-2E9C-101B-9397-08002B2CF9AE}" pid="3" name="UNDPCountry">
    <vt:lpwstr/>
  </property>
  <property fmtid="{D5CDD505-2E9C-101B-9397-08002B2CF9AE}" pid="4" name="UndpDocTypeMM">
    <vt:lpwstr/>
  </property>
  <property fmtid="{D5CDD505-2E9C-101B-9397-08002B2CF9AE}" pid="5" name="UNDPDocumentCategory">
    <vt:lpwstr/>
  </property>
  <property fmtid="{D5CDD505-2E9C-101B-9397-08002B2CF9AE}" pid="6" name="UN Languages">
    <vt:lpwstr>1;#English|7f98b732-4b5b-4b70-ba90-a0eff09b5d2d</vt:lpwstr>
  </property>
  <property fmtid="{D5CDD505-2E9C-101B-9397-08002B2CF9AE}" pid="7" name="Operating Unit0">
    <vt:lpwstr>1438;#TUR|b1da87ce-cadd-4ccc-b5a4-963a2e081154</vt:lpwstr>
  </property>
  <property fmtid="{D5CDD505-2E9C-101B-9397-08002B2CF9AE}" pid="8" name="Atlas Document Status">
    <vt:lpwstr>763;#Draft|121d40a5-e62e-4d42-82e4-d6d12003de0a</vt:lpwstr>
  </property>
  <property fmtid="{D5CDD505-2E9C-101B-9397-08002B2CF9AE}" pid="9" name="Atlas Document Type">
    <vt:lpwstr>1107;#Other|10be685e-4bef-4aec-b905-4df3748c0781</vt:lpwstr>
  </property>
  <property fmtid="{D5CDD505-2E9C-101B-9397-08002B2CF9AE}" pid="10" name="eRegFilingCodeMM">
    <vt:lpwstr/>
  </property>
  <property fmtid="{D5CDD505-2E9C-101B-9397-08002B2CF9AE}" pid="11" name="UndpUnitMM">
    <vt:lpwstr/>
  </property>
  <property fmtid="{D5CDD505-2E9C-101B-9397-08002B2CF9AE}" pid="12" name="UNDPFocusAreas">
    <vt:lpwstr/>
  </property>
  <property fmtid="{D5CDD505-2E9C-101B-9397-08002B2CF9AE}" pid="13" name="_dlc_DocIdItemGuid">
    <vt:lpwstr>41e79040-a4ec-4776-ac96-e659d46780e7</vt:lpwstr>
  </property>
  <property fmtid="{D5CDD505-2E9C-101B-9397-08002B2CF9AE}" pid="14" name="DocumentSetDescription">
    <vt:lpwstr/>
  </property>
  <property fmtid="{D5CDD505-2E9C-101B-9397-08002B2CF9AE}" pid="15" name="UnitTaxHTField0">
    <vt:lpwstr/>
  </property>
  <property fmtid="{D5CDD505-2E9C-101B-9397-08002B2CF9AE}" pid="16" name="Unit">
    <vt:lpwstr/>
  </property>
  <property fmtid="{D5CDD505-2E9C-101B-9397-08002B2CF9AE}" pid="17" name="URL">
    <vt:lpwstr/>
  </property>
</Properties>
</file>