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42.xml" ContentType="application/vnd.openxmlformats-officedocument.presentationml.tags+xml"/>
  <Override PartName="/ppt/tags/tag43.xml" ContentType="application/vnd.openxmlformats-officedocument.presentationml.tags+xml"/>
  <Override PartName="/ppt/tags/tag30.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36.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29.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40.xml" ContentType="application/vnd.openxmlformats-officedocument.presentationml.tags+xml"/>
  <Override PartName="/ppt/tags/tag38.xml" ContentType="application/vnd.openxmlformats-officedocument.presentationml.tags+xml"/>
  <Override PartName="/ppt/tags/tag41.xml" ContentType="application/vnd.openxmlformats-officedocument.presentationml.tags+xml"/>
  <Override PartName="/ppt/tags/tag31.xml" ContentType="application/vnd.openxmlformats-officedocument.presentationml.tags+xml"/>
  <Override PartName="/ppt/tags/tag1.xml" ContentType="application/vnd.openxmlformats-officedocument.presentationml.tags+xml"/>
  <Override PartName="/ppt/tags/tag39.xml" ContentType="application/vnd.openxmlformats-officedocument.presentationml.tags+xml"/>
  <Override PartName="/ppt/tags/tag32.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690" r:id="rId2"/>
    <p:sldMasterId id="2147483699" r:id="rId3"/>
    <p:sldMasterId id="2147483719" r:id="rId4"/>
    <p:sldMasterId id="2147483724" r:id="rId5"/>
  </p:sldMasterIdLst>
  <p:notesMasterIdLst>
    <p:notesMasterId r:id="rId15"/>
  </p:notesMasterIdLst>
  <p:sldIdLst>
    <p:sldId id="1322" r:id="rId6"/>
    <p:sldId id="1355" r:id="rId7"/>
    <p:sldId id="1352" r:id="rId8"/>
    <p:sldId id="1416" r:id="rId9"/>
    <p:sldId id="1428" r:id="rId10"/>
    <p:sldId id="1423" r:id="rId11"/>
    <p:sldId id="1378" r:id="rId12"/>
    <p:sldId id="1425" r:id="rId13"/>
    <p:sldId id="1317" r:id="rId14"/>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2CED72-352C-485D-8018-60151E4986AF}">
          <p14:sldIdLst>
            <p14:sldId id="1322"/>
            <p14:sldId id="1355"/>
            <p14:sldId id="1352"/>
            <p14:sldId id="1416"/>
            <p14:sldId id="1428"/>
            <p14:sldId id="1423"/>
            <p14:sldId id="1378"/>
            <p14:sldId id="1425"/>
            <p14:sldId id="1317"/>
          </p14:sldIdLst>
        </p14:section>
        <p14:section name="Charters" id="{0A0F8A1E-4A1D-4047-90C5-AC6A7554CD26}">
          <p14:sldIdLst/>
        </p14:section>
        <p14:section name="Tools" id="{9545138E-DA19-45F9-908E-FC888FFA9CFE}">
          <p14:sldIdLst/>
        </p14:section>
        <p14:section name="Charters" id="{9B2490F9-B854-4A3D-B948-15785DBAF6B1}">
          <p14:sldIdLst/>
        </p14:section>
        <p14:section name="Tools" id="{F6C58930-8A2B-4F0F-894A-80855BBA4266}">
          <p14:sldIdLst/>
        </p14:section>
      </p14:sectionLst>
    </p:ext>
    <p:ext uri="{EFAFB233-063F-42B5-8137-9DF3F51BA10A}">
      <p15:sldGuideLst xmlns:p15="http://schemas.microsoft.com/office/powerpoint/2012/main">
        <p15:guide id="1" orient="horz" pos="2160" userDrawn="1">
          <p15:clr>
            <a:srgbClr val="A4A3A4"/>
          </p15:clr>
        </p15:guide>
        <p15:guide id="2" orient="horz" pos="682" userDrawn="1">
          <p15:clr>
            <a:srgbClr val="A4A3A4"/>
          </p15:clr>
        </p15:guide>
        <p15:guide id="3" orient="horz" pos="903" userDrawn="1">
          <p15:clr>
            <a:srgbClr val="A4A3A4"/>
          </p15:clr>
        </p15:guide>
        <p15:guide id="4" orient="horz" pos="3858" userDrawn="1">
          <p15:clr>
            <a:srgbClr val="A4A3A4"/>
          </p15:clr>
        </p15:guide>
        <p15:guide id="5" orient="horz" pos="127" userDrawn="1">
          <p15:clr>
            <a:srgbClr val="A4A3A4"/>
          </p15:clr>
        </p15:guide>
        <p15:guide id="6" orient="horz" pos="4319" userDrawn="1">
          <p15:clr>
            <a:srgbClr val="A4A3A4"/>
          </p15:clr>
        </p15:guide>
        <p15:guide id="7" orient="horz" pos="4111" userDrawn="1">
          <p15:clr>
            <a:srgbClr val="A4A3A4"/>
          </p15:clr>
        </p15:guide>
        <p15:guide id="8" pos="3848" userDrawn="1">
          <p15:clr>
            <a:srgbClr val="A4A3A4"/>
          </p15:clr>
        </p15:guide>
        <p15:guide id="9" pos="381" userDrawn="1">
          <p15:clr>
            <a:srgbClr val="A4A3A4"/>
          </p15:clr>
        </p15:guide>
        <p15:guide id="10" pos="7297" userDrawn="1">
          <p15:clr>
            <a:srgbClr val="A4A3A4"/>
          </p15:clr>
        </p15:guide>
        <p15:guide id="11" pos="3916" userDrawn="1">
          <p15:clr>
            <a:srgbClr val="A4A3A4"/>
          </p15:clr>
        </p15:guide>
        <p15:guide id="12" pos="378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0066"/>
    <a:srgbClr val="000099"/>
    <a:srgbClr val="FFD03B"/>
    <a:srgbClr val="CCCCFF"/>
    <a:srgbClr val="FF7C80"/>
    <a:srgbClr val="006600"/>
    <a:srgbClr val="E5F5FF"/>
    <a:srgbClr val="0060AE"/>
    <a:srgbClr val="006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7" autoAdjust="0"/>
    <p:restoredTop sz="72420" autoAdjust="0"/>
  </p:normalViewPr>
  <p:slideViewPr>
    <p:cSldViewPr snapToGrid="0">
      <p:cViewPr varScale="1">
        <p:scale>
          <a:sx n="158" d="100"/>
          <a:sy n="158" d="100"/>
        </p:scale>
        <p:origin x="678" y="150"/>
      </p:cViewPr>
      <p:guideLst>
        <p:guide orient="horz" pos="2160"/>
        <p:guide orient="horz" pos="682"/>
        <p:guide orient="horz" pos="903"/>
        <p:guide orient="horz" pos="3858"/>
        <p:guide orient="horz" pos="127"/>
        <p:guide orient="horz" pos="4319"/>
        <p:guide orient="horz" pos="4111"/>
        <p:guide pos="3848"/>
        <p:guide pos="381"/>
        <p:guide pos="7297"/>
        <p:guide pos="3916"/>
        <p:guide pos="3789"/>
      </p:guideLst>
    </p:cSldViewPr>
  </p:slideViewPr>
  <p:notesTextViewPr>
    <p:cViewPr>
      <p:scale>
        <a:sx n="75" d="100"/>
        <a:sy n="75" d="100"/>
      </p:scale>
      <p:origin x="0" y="0"/>
    </p:cViewPr>
  </p:notesTextViewPr>
  <p:sorterViewPr>
    <p:cViewPr>
      <p:scale>
        <a:sx n="80" d="100"/>
        <a:sy n="80" d="100"/>
      </p:scale>
      <p:origin x="0" y="-820"/>
    </p:cViewPr>
  </p:sorterViewPr>
  <p:notesViewPr>
    <p:cSldViewPr snapToGrid="0">
      <p:cViewPr varScale="1">
        <p:scale>
          <a:sx n="59" d="100"/>
          <a:sy n="59" d="100"/>
        </p:scale>
        <p:origin x="2285"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88113" tIns="44058" rIns="88113" bIns="44058" rtlCol="0"/>
          <a:lstStyle>
            <a:lvl1pPr algn="l">
              <a:defRPr sz="1200"/>
            </a:lvl1pPr>
          </a:lstStyle>
          <a:p>
            <a:endParaRPr lang="en-US" dirty="0"/>
          </a:p>
        </p:txBody>
      </p:sp>
      <p:sp>
        <p:nvSpPr>
          <p:cNvPr id="3" name="Date Placeholder 2"/>
          <p:cNvSpPr>
            <a:spLocks noGrp="1"/>
          </p:cNvSpPr>
          <p:nvPr>
            <p:ph type="dt" idx="1"/>
          </p:nvPr>
        </p:nvSpPr>
        <p:spPr>
          <a:xfrm>
            <a:off x="3970734" y="2"/>
            <a:ext cx="3038145" cy="465743"/>
          </a:xfrm>
          <a:prstGeom prst="rect">
            <a:avLst/>
          </a:prstGeom>
        </p:spPr>
        <p:txBody>
          <a:bodyPr vert="horz" lIns="88113" tIns="44058" rIns="88113" bIns="44058" rtlCol="0"/>
          <a:lstStyle>
            <a:lvl1pPr algn="r">
              <a:defRPr sz="1200"/>
            </a:lvl1pPr>
          </a:lstStyle>
          <a:p>
            <a:fld id="{C616F7E1-DB0F-4EE4-853C-8EB8D6B11826}" type="datetimeFigureOut">
              <a:rPr lang="en-US" smtClean="0"/>
              <a:t>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8113" tIns="44058" rIns="88113" bIns="44058" rtlCol="0" anchor="ctr"/>
          <a:lstStyle/>
          <a:p>
            <a:endParaRPr lang="en-US" dirty="0"/>
          </a:p>
        </p:txBody>
      </p:sp>
      <p:sp>
        <p:nvSpPr>
          <p:cNvPr id="5" name="Notes Placeholder 4"/>
          <p:cNvSpPr>
            <a:spLocks noGrp="1"/>
          </p:cNvSpPr>
          <p:nvPr>
            <p:ph type="body" sz="quarter" idx="3"/>
          </p:nvPr>
        </p:nvSpPr>
        <p:spPr>
          <a:xfrm>
            <a:off x="701347" y="4474508"/>
            <a:ext cx="5607711" cy="3659842"/>
          </a:xfrm>
          <a:prstGeom prst="rect">
            <a:avLst/>
          </a:prstGeom>
        </p:spPr>
        <p:txBody>
          <a:bodyPr vert="horz" lIns="88113" tIns="44058" rIns="88113" bIns="440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658"/>
            <a:ext cx="3038145" cy="465742"/>
          </a:xfrm>
          <a:prstGeom prst="rect">
            <a:avLst/>
          </a:prstGeom>
        </p:spPr>
        <p:txBody>
          <a:bodyPr vert="horz" lIns="88113" tIns="44058" rIns="88113" bIns="440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13" tIns="44058" rIns="88113" bIns="44058" rtlCol="0" anchor="b"/>
          <a:lstStyle>
            <a:lvl1pPr algn="r">
              <a:defRPr sz="1200"/>
            </a:lvl1pPr>
          </a:lstStyle>
          <a:p>
            <a:fld id="{ADDC128F-791E-460E-B4D7-5952B7F5A13F}" type="slidenum">
              <a:rPr lang="en-US" smtClean="0"/>
              <a:t>‹#›</a:t>
            </a:fld>
            <a:endParaRPr lang="en-US" dirty="0"/>
          </a:p>
        </p:txBody>
      </p:sp>
    </p:spTree>
    <p:extLst>
      <p:ext uri="{BB962C8B-B14F-4D97-AF65-F5344CB8AC3E}">
        <p14:creationId xmlns:p14="http://schemas.microsoft.com/office/powerpoint/2010/main" val="354684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C128F-791E-460E-B4D7-5952B7F5A13F}" type="slidenum">
              <a:rPr lang="en-US" smtClean="0"/>
              <a:t>1</a:t>
            </a:fld>
            <a:endParaRPr lang="en-US" dirty="0"/>
          </a:p>
        </p:txBody>
      </p:sp>
    </p:spTree>
    <p:extLst>
      <p:ext uri="{BB962C8B-B14F-4D97-AF65-F5344CB8AC3E}">
        <p14:creationId xmlns:p14="http://schemas.microsoft.com/office/powerpoint/2010/main" val="189097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C128F-791E-460E-B4D7-5952B7F5A13F}" type="slidenum">
              <a:rPr lang="en-US" smtClean="0"/>
              <a:t>2</a:t>
            </a:fld>
            <a:endParaRPr lang="en-US" dirty="0"/>
          </a:p>
        </p:txBody>
      </p:sp>
    </p:spTree>
    <p:extLst>
      <p:ext uri="{BB962C8B-B14F-4D97-AF65-F5344CB8AC3E}">
        <p14:creationId xmlns:p14="http://schemas.microsoft.com/office/powerpoint/2010/main" val="272459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Nasser if we were to split this over two slides –could we sort them/ reorder them better?</a:t>
            </a:r>
          </a:p>
        </p:txBody>
      </p:sp>
      <p:sp>
        <p:nvSpPr>
          <p:cNvPr id="4" name="Slide Number Placeholder 3"/>
          <p:cNvSpPr>
            <a:spLocks noGrp="1"/>
          </p:cNvSpPr>
          <p:nvPr>
            <p:ph type="sldNum" sz="quarter" idx="5"/>
          </p:nvPr>
        </p:nvSpPr>
        <p:spPr/>
        <p:txBody>
          <a:bodyPr/>
          <a:lstStyle/>
          <a:p>
            <a:fld id="{ADDC128F-791E-460E-B4D7-5952B7F5A13F}" type="slidenum">
              <a:rPr lang="en-US" smtClean="0"/>
              <a:t>3</a:t>
            </a:fld>
            <a:endParaRPr lang="en-US" dirty="0"/>
          </a:p>
        </p:txBody>
      </p:sp>
    </p:spTree>
    <p:extLst>
      <p:ext uri="{BB962C8B-B14F-4D97-AF65-F5344CB8AC3E}">
        <p14:creationId xmlns:p14="http://schemas.microsoft.com/office/powerpoint/2010/main" val="89990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C128F-791E-460E-B4D7-5952B7F5A1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05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a:t>
            </a:r>
          </a:p>
        </p:txBody>
      </p:sp>
      <p:sp>
        <p:nvSpPr>
          <p:cNvPr id="4" name="Slide Number Placeholder 3"/>
          <p:cNvSpPr>
            <a:spLocks noGrp="1"/>
          </p:cNvSpPr>
          <p:nvPr>
            <p:ph type="sldNum" sz="quarter" idx="5"/>
          </p:nvPr>
        </p:nvSpPr>
        <p:spPr/>
        <p:txBody>
          <a:bodyPr/>
          <a:lstStyle/>
          <a:p>
            <a:fld id="{ADDC128F-791E-460E-B4D7-5952B7F5A13F}" type="slidenum">
              <a:rPr lang="en-US" smtClean="0"/>
              <a:t>5</a:t>
            </a:fld>
            <a:endParaRPr lang="en-US" dirty="0"/>
          </a:p>
        </p:txBody>
      </p:sp>
    </p:spTree>
    <p:extLst>
      <p:ext uri="{BB962C8B-B14F-4D97-AF65-F5344CB8AC3E}">
        <p14:creationId xmlns:p14="http://schemas.microsoft.com/office/powerpoint/2010/main" val="230218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C128F-791E-460E-B4D7-5952B7F5A13F}" type="slidenum">
              <a:rPr lang="en-US" smtClean="0"/>
              <a:t>6</a:t>
            </a:fld>
            <a:endParaRPr lang="en-US" dirty="0"/>
          </a:p>
        </p:txBody>
      </p:sp>
    </p:spTree>
    <p:extLst>
      <p:ext uri="{BB962C8B-B14F-4D97-AF65-F5344CB8AC3E}">
        <p14:creationId xmlns:p14="http://schemas.microsoft.com/office/powerpoint/2010/main" val="416059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C128F-791E-460E-B4D7-5952B7F5A13F}" type="slidenum">
              <a:rPr lang="en-US" smtClean="0"/>
              <a:t>7</a:t>
            </a:fld>
            <a:endParaRPr lang="en-US" dirty="0"/>
          </a:p>
        </p:txBody>
      </p:sp>
    </p:spTree>
    <p:extLst>
      <p:ext uri="{BB962C8B-B14F-4D97-AF65-F5344CB8AC3E}">
        <p14:creationId xmlns:p14="http://schemas.microsoft.com/office/powerpoint/2010/main" val="330071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audiences</a:t>
            </a:r>
          </a:p>
          <a:p>
            <a:r>
              <a:rPr lang="en-US" dirty="0"/>
              <a:t>Everyone</a:t>
            </a:r>
          </a:p>
          <a:p>
            <a:r>
              <a:rPr lang="en-US" dirty="0"/>
              <a:t>Ics</a:t>
            </a:r>
          </a:p>
          <a:p>
            <a:r>
              <a:rPr lang="en-US" dirty="0"/>
              <a:t>Hiring mgrs.</a:t>
            </a:r>
          </a:p>
          <a:p>
            <a:r>
              <a:rPr lang="en-US" dirty="0"/>
              <a:t>People who want to apply for IC</a:t>
            </a:r>
          </a:p>
          <a:p>
            <a:endParaRPr lang="en-US" dirty="0"/>
          </a:p>
          <a:p>
            <a:r>
              <a:rPr lang="en-US" dirty="0"/>
              <a:t>Cross-check policy to ensure present in this ppt</a:t>
            </a:r>
          </a:p>
          <a:p>
            <a:r>
              <a:rPr lang="en-US" dirty="0"/>
              <a:t>Slides per audience –explainer of policy paras section by section with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C128F-791E-460E-B4D7-5952B7F5A1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5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C128F-791E-460E-B4D7-5952B7F5A13F}" type="slidenum">
              <a:rPr lang="en-US" smtClean="0"/>
              <a:t>9</a:t>
            </a:fld>
            <a:endParaRPr lang="en-US" dirty="0"/>
          </a:p>
        </p:txBody>
      </p:sp>
    </p:spTree>
    <p:extLst>
      <p:ext uri="{BB962C8B-B14F-4D97-AF65-F5344CB8AC3E}">
        <p14:creationId xmlns:p14="http://schemas.microsoft.com/office/powerpoint/2010/main" val="27691596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6.xml"/><Relationship Id="rId7" Type="http://schemas.openxmlformats.org/officeDocument/2006/relationships/image" Target="../media/image13.png"/><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 Id="rId9"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5.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7.jpe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2.xml"/><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9.jpeg"/><Relationship Id="rId4" Type="http://schemas.openxmlformats.org/officeDocument/2006/relationships/slideMaster" Target="../slideMasters/slideMaster2.xml"/><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6972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07"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371044" y="4038860"/>
            <a:ext cx="6400800" cy="1371600"/>
          </a:xfrm>
        </p:spPr>
        <p:txBody>
          <a:bodyPr/>
          <a:lstStyle>
            <a:lvl1pPr>
              <a:defRPr sz="3200" baseline="0"/>
            </a:lvl1pPr>
          </a:lstStyle>
          <a:p>
            <a:r>
              <a:rPr lang="en-US" dirty="0"/>
              <a:t>Title</a:t>
            </a:r>
          </a:p>
        </p:txBody>
      </p:sp>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dirty="0"/>
              <a:t>Date</a:t>
            </a:r>
          </a:p>
        </p:txBody>
      </p:sp>
      <p:pic>
        <p:nvPicPr>
          <p:cNvPr id="12" name="Picture 11"/>
          <p:cNvPicPr>
            <a:picLocks noChangeAspect="1"/>
          </p:cNvPicPr>
          <p:nvPr userDrawn="1"/>
        </p:nvPicPr>
        <p:blipFill>
          <a:blip r:embed="rId9"/>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Tree>
    <p:extLst>
      <p:ext uri="{BB962C8B-B14F-4D97-AF65-F5344CB8AC3E}">
        <p14:creationId xmlns:p14="http://schemas.microsoft.com/office/powerpoint/2010/main" val="100796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004"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767" y="1"/>
            <a:ext cx="12211767" cy="6875226"/>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p:cNvPicPr>
            <a:picLocks noChangeAspect="1"/>
          </p:cNvPicPr>
          <p:nvPr userDrawn="1"/>
        </p:nvPicPr>
        <p:blipFill>
          <a:blip r:embed="rId7">
            <a:clrChange>
              <a:clrFrom>
                <a:srgbClr val="000000">
                  <a:alpha val="0"/>
                </a:srgbClr>
              </a:clrFrom>
              <a:clrTo>
                <a:srgbClr val="000000">
                  <a:alpha val="0"/>
                </a:srgbClr>
              </a:clrTo>
            </a:clrChange>
          </a:blip>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2" name="Slide Number Placeholder 1"/>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278610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028"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userDrawn="1"/>
        </p:nvPicPr>
        <p:blipFill>
          <a:blip r:embed="rId6" cstate="email">
            <a:duotone>
              <a:prstClr val="black"/>
              <a:srgbClr val="00689D">
                <a:tint val="45000"/>
                <a:satMod val="400000"/>
              </a:srgbClr>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3" name="Picture 12"/>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14" name="Slide Number Placeholder 13"/>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310886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70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185"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371044" y="4038860"/>
            <a:ext cx="6400800" cy="1371600"/>
          </a:xfrm>
        </p:spPr>
        <p:txBody>
          <a:bodyPr/>
          <a:lstStyle>
            <a:lvl1pPr>
              <a:defRPr sz="3200" baseline="0"/>
            </a:lvl1pPr>
          </a:lstStyle>
          <a:p>
            <a:r>
              <a:rPr lang="en-US" dirty="0"/>
              <a:t>Title</a:t>
            </a:r>
          </a:p>
        </p:txBody>
      </p:sp>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dirty="0"/>
              <a:t>Date</a:t>
            </a:r>
          </a:p>
        </p:txBody>
      </p:sp>
      <p:pic>
        <p:nvPicPr>
          <p:cNvPr id="12" name="Picture 11"/>
          <p:cNvPicPr>
            <a:picLocks noChangeAspect="1"/>
          </p:cNvPicPr>
          <p:nvPr userDrawn="1"/>
        </p:nvPicPr>
        <p:blipFill>
          <a:blip r:embed="rId9"/>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Tree>
    <p:extLst>
      <p:ext uri="{BB962C8B-B14F-4D97-AF65-F5344CB8AC3E}">
        <p14:creationId xmlns:p14="http://schemas.microsoft.com/office/powerpoint/2010/main" val="422336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209"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Arial" panose="020B0604020202020204" pitchFamily="34" charset="0"/>
              <a:sym typeface="Calibri" panose="020F0502020204030204" pitchFamily="34" charset="0"/>
            </a:endParaRPr>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ea typeface="+mj-ea"/>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dirty="0"/>
              <a:t>Section</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256955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Focus Group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233"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Arial" panose="020B0604020202020204" pitchFamily="34" charset="0"/>
              <a:sym typeface="Calibri" panose="020F0502020204030204" pitchFamily="34" charset="0"/>
            </a:endParaRPr>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ea typeface="+mj-ea"/>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dirty="0"/>
              <a:t>Section</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
        <p:nvSpPr>
          <p:cNvPr id="8" name="Rectangle 7">
            <a:extLst>
              <a:ext uri="{FF2B5EF4-FFF2-40B4-BE49-F238E27FC236}">
                <a16:creationId xmlns:a16="http://schemas.microsoft.com/office/drawing/2014/main" id="{EEEA60F1-8BCC-42B4-BB37-09AA94CB8F75}"/>
              </a:ext>
            </a:extLst>
          </p:cNvPr>
          <p:cNvSpPr/>
          <p:nvPr userDrawn="1"/>
        </p:nvSpPr>
        <p:spPr>
          <a:xfrm>
            <a:off x="182274" y="6584368"/>
            <a:ext cx="8224606" cy="2736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900" dirty="0">
                <a:solidFill>
                  <a:schemeClr val="tx1"/>
                </a:solidFill>
              </a:rPr>
              <a:t>Source: Feedback from Focus Groups, comments grouped as sorted by participants</a:t>
            </a:r>
          </a:p>
        </p:txBody>
      </p:sp>
    </p:spTree>
    <p:extLst>
      <p:ext uri="{BB962C8B-B14F-4D97-AF65-F5344CB8AC3E}">
        <p14:creationId xmlns:p14="http://schemas.microsoft.com/office/powerpoint/2010/main" val="3679852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257"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p:cNvPicPr>
            <a:picLocks noChangeAspect="1"/>
          </p:cNvPicPr>
          <p:nvPr userDrawn="1"/>
        </p:nvPicPr>
        <p:blipFill>
          <a:blip r:embed="rId7"/>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2" name="Slide Number Placeholder 1"/>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241616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281"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767" y="1"/>
            <a:ext cx="12211767" cy="6875226"/>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p:cNvPicPr>
            <a:picLocks noChangeAspect="1"/>
          </p:cNvPicPr>
          <p:nvPr userDrawn="1"/>
        </p:nvPicPr>
        <p:blipFill>
          <a:blip r:embed="rId7">
            <a:clrChange>
              <a:clrFrom>
                <a:srgbClr val="000000">
                  <a:alpha val="0"/>
                </a:srgbClr>
              </a:clrFrom>
              <a:clrTo>
                <a:srgbClr val="000000">
                  <a:alpha val="0"/>
                </a:srgbClr>
              </a:clrTo>
            </a:clrChange>
          </a:blip>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2" name="Slide Number Placeholder 1"/>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3779177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305"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3"/>
          <p:cNvPicPr>
            <a:picLocks noChangeAspect="1"/>
          </p:cNvPicPr>
          <p:nvPr userDrawn="1"/>
        </p:nvPicPr>
        <p:blipFill>
          <a:blip r:embed="rId6" cstate="email">
            <a:duotone>
              <a:prstClr val="black"/>
              <a:srgbClr val="00689D">
                <a:tint val="45000"/>
                <a:satMod val="400000"/>
              </a:srgbClr>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3" name="Picture 12"/>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14" name="Slide Number Placeholder 13"/>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2837002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85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04579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7"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292123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427"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371044" y="4038860"/>
            <a:ext cx="6400800" cy="1371600"/>
          </a:xfrm>
        </p:spPr>
        <p:txBody>
          <a:bodyPr/>
          <a:lstStyle>
            <a:lvl1pPr>
              <a:defRPr sz="3200" baseline="0"/>
            </a:lvl1pPr>
          </a:lstStyle>
          <a:p>
            <a:r>
              <a:rPr lang="en-US" dirty="0"/>
              <a:t>Title</a:t>
            </a:r>
          </a:p>
        </p:txBody>
      </p:sp>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dirty="0"/>
              <a:t>Date</a:t>
            </a:r>
          </a:p>
        </p:txBody>
      </p:sp>
      <p:pic>
        <p:nvPicPr>
          <p:cNvPr id="12" name="Picture 11"/>
          <p:cNvPicPr>
            <a:picLocks noChangeAspect="1"/>
          </p:cNvPicPr>
          <p:nvPr userDrawn="1"/>
        </p:nvPicPr>
        <p:blipFill>
          <a:blip r:embed="rId9"/>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Tree>
    <p:extLst>
      <p:ext uri="{BB962C8B-B14F-4D97-AF65-F5344CB8AC3E}">
        <p14:creationId xmlns:p14="http://schemas.microsoft.com/office/powerpoint/2010/main" val="269750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451"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ea typeface="+mj-ea"/>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dirty="0"/>
              <a:t>Section</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137208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649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646464"/>
              </a:solidFill>
              <a:cs typeface="Arial" pitchFamily="34" charset="0"/>
            </a:endParaRPr>
          </a:p>
        </p:txBody>
      </p:sp>
      <p:sp>
        <p:nvSpPr>
          <p:cNvPr id="6" name="Title 5"/>
          <p:cNvSpPr>
            <a:spLocks noGrp="1"/>
          </p:cNvSpPr>
          <p:nvPr>
            <p:ph type="title"/>
          </p:nvPr>
        </p:nvSpPr>
        <p:spPr>
          <a:xfrm>
            <a:off x="609602" y="201600"/>
            <a:ext cx="10977033" cy="860400"/>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a:xfrm>
            <a:off x="1623723" y="6496184"/>
            <a:ext cx="1584960" cy="201168"/>
          </a:xfrm>
          <a:prstGeom prst="rect">
            <a:avLst/>
          </a:prstGeom>
        </p:spPr>
        <p:txBody>
          <a:bodyPr/>
          <a:lstStyle/>
          <a:p>
            <a:r>
              <a:rPr lang="en-US" dirty="0">
                <a:solidFill>
                  <a:srgbClr val="646464"/>
                </a:solidFill>
              </a:rPr>
              <a:t>1 January 2014</a:t>
            </a:r>
          </a:p>
        </p:txBody>
      </p:sp>
      <p:sp>
        <p:nvSpPr>
          <p:cNvPr id="3" name="Footer Placeholder 2"/>
          <p:cNvSpPr>
            <a:spLocks noGrp="1"/>
          </p:cNvSpPr>
          <p:nvPr>
            <p:ph type="ftr" sz="quarter" idx="11"/>
          </p:nvPr>
        </p:nvSpPr>
        <p:spPr>
          <a:xfrm>
            <a:off x="3451200" y="6496184"/>
            <a:ext cx="4579200" cy="201168"/>
          </a:xfrm>
          <a:prstGeom prst="rect">
            <a:avLst/>
          </a:prstGeom>
        </p:spPr>
        <p:txBody>
          <a:bodyPr/>
          <a:lstStyle/>
          <a:p>
            <a:r>
              <a:rPr lang="en-GB" dirty="0">
                <a:solidFill>
                  <a:srgbClr val="646464"/>
                </a:solidFill>
              </a:rPr>
              <a:t>Presentation title</a:t>
            </a:r>
          </a:p>
        </p:txBody>
      </p:sp>
    </p:spTree>
    <p:extLst>
      <p:ext uri="{BB962C8B-B14F-4D97-AF65-F5344CB8AC3E}">
        <p14:creationId xmlns:p14="http://schemas.microsoft.com/office/powerpoint/2010/main" val="99663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497"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371044" y="4038860"/>
            <a:ext cx="6400800" cy="1371600"/>
          </a:xfrm>
        </p:spPr>
        <p:txBody>
          <a:bodyPr/>
          <a:lstStyle>
            <a:lvl1pPr>
              <a:defRPr sz="3200" baseline="0"/>
            </a:lvl1pPr>
          </a:lstStyle>
          <a:p>
            <a:r>
              <a:rPr lang="en-US" dirty="0"/>
              <a:t>Title</a:t>
            </a:r>
          </a:p>
        </p:txBody>
      </p:sp>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defRPr>
            </a:lvl1pPr>
          </a:lstStyle>
          <a:p>
            <a:pPr lvl="0"/>
            <a:r>
              <a:rPr lang="en-US" dirty="0"/>
              <a:t>Date</a:t>
            </a:r>
          </a:p>
        </p:txBody>
      </p:sp>
      <p:pic>
        <p:nvPicPr>
          <p:cNvPr id="12" name="Picture 11"/>
          <p:cNvPicPr>
            <a:picLocks noChangeAspect="1"/>
          </p:cNvPicPr>
          <p:nvPr userDrawn="1"/>
        </p:nvPicPr>
        <p:blipFill>
          <a:blip r:embed="rId9"/>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Tree>
    <p:extLst>
      <p:ext uri="{BB962C8B-B14F-4D97-AF65-F5344CB8AC3E}">
        <p14:creationId xmlns:p14="http://schemas.microsoft.com/office/powerpoint/2010/main" val="3100313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521"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1457370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69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836"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latin typeface="Calibri" panose="020F0502020204030204" pitchFamily="34" charset="0"/>
                <a:ea typeface="+mj-ea"/>
                <a:cs typeface="Calibri" panose="020F0502020204030204" pitchFamily="34" charset="0"/>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dirty="0"/>
              <a:t>Section</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96431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884"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gradFill flip="none" rotWithShape="1">
            <a:gsLst>
              <a:gs pos="3000">
                <a:schemeClr val="tx1">
                  <a:alpha val="50000"/>
                </a:schemeClr>
              </a:gs>
              <a:gs pos="100000">
                <a:srgbClr val="00689D">
                  <a:alpha val="0"/>
                </a:srgbClr>
              </a:gs>
            </a:gsLst>
            <a:lin ang="210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16662"/>
          <a:stretch/>
        </p:blipFill>
        <p:spPr bwMode="auto">
          <a:xfrm>
            <a:off x="10230433" y="276402"/>
            <a:ext cx="1751670" cy="2905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hasCustomPrompt="1"/>
          </p:nvPr>
        </p:nvSpPr>
        <p:spPr>
          <a:xfrm>
            <a:off x="371044" y="4038860"/>
            <a:ext cx="6400800" cy="1371600"/>
          </a:xfrm>
        </p:spPr>
        <p:txBody>
          <a:bodyPr/>
          <a:lstStyle>
            <a:lvl1pPr>
              <a:defRPr sz="3200" baseline="0">
                <a:latin typeface="Calibri" panose="020F0502020204030204" pitchFamily="34" charset="0"/>
                <a:cs typeface="Calibri" panose="020F0502020204030204" pitchFamily="34" charset="0"/>
              </a:defRPr>
            </a:lvl1pPr>
          </a:lstStyle>
          <a:p>
            <a:r>
              <a:rPr lang="en-US" dirty="0"/>
              <a:t>Title</a:t>
            </a:r>
          </a:p>
        </p:txBody>
      </p:sp>
      <p:sp>
        <p:nvSpPr>
          <p:cNvPr id="11" name="Text Placeholder 10"/>
          <p:cNvSpPr>
            <a:spLocks noGrp="1"/>
          </p:cNvSpPr>
          <p:nvPr>
            <p:ph type="body" sz="quarter" idx="10" hasCustomPrompt="1"/>
          </p:nvPr>
        </p:nvSpPr>
        <p:spPr>
          <a:xfrm>
            <a:off x="371474" y="5455358"/>
            <a:ext cx="6400370" cy="426575"/>
          </a:xfrm>
          <a:prstGeom prst="rect">
            <a:avLst/>
          </a:prstGeom>
        </p:spPr>
        <p:txBody>
          <a:bodyPr/>
          <a:lstStyle>
            <a:lvl1pPr marL="0" indent="0">
              <a:buNone/>
              <a:defRPr sz="2000" i="1">
                <a:solidFill>
                  <a:schemeClr val="tx2"/>
                </a:solidFill>
                <a:latin typeface="Calibri" panose="020F0502020204030204" pitchFamily="34" charset="0"/>
                <a:cs typeface="Calibri" panose="020F0502020204030204" pitchFamily="34" charset="0"/>
              </a:defRPr>
            </a:lvl1pPr>
          </a:lstStyle>
          <a:p>
            <a:pPr lvl="0"/>
            <a:r>
              <a:rPr lang="en-US" dirty="0"/>
              <a:t>Date</a:t>
            </a:r>
          </a:p>
        </p:txBody>
      </p:sp>
      <p:pic>
        <p:nvPicPr>
          <p:cNvPr id="12" name="Picture 11"/>
          <p:cNvPicPr>
            <a:picLocks noChangeAspect="1"/>
          </p:cNvPicPr>
          <p:nvPr userDrawn="1"/>
        </p:nvPicPr>
        <p:blipFill>
          <a:blip r:embed="rId9"/>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Tree>
    <p:extLst>
      <p:ext uri="{BB962C8B-B14F-4D97-AF65-F5344CB8AC3E}">
        <p14:creationId xmlns:p14="http://schemas.microsoft.com/office/powerpoint/2010/main" val="85559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908"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185" y="0"/>
            <a:ext cx="12179815" cy="6858000"/>
          </a:xfrm>
          <a:prstGeom prst="rect">
            <a:avLst/>
          </a:prstGeom>
        </p:spPr>
      </p:pic>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6" name="Rectangle 5">
            <a:extLst>
              <a:ext uri="{FF2B5EF4-FFF2-40B4-BE49-F238E27FC236}">
                <a16:creationId xmlns:a16="http://schemas.microsoft.com/office/drawing/2014/main" id="{3D1DDED8-D69A-487A-AC2B-F0F11119E0ED}"/>
              </a:ext>
            </a:extLst>
          </p:cNvPr>
          <p:cNvSpPr/>
          <p:nvPr userDrawn="1"/>
        </p:nvSpPr>
        <p:spPr>
          <a:xfrm>
            <a:off x="12185" y="0"/>
            <a:ext cx="12179815" cy="6858000"/>
          </a:xfrm>
          <a:prstGeom prst="rect">
            <a:avLst/>
          </a:prstGeom>
          <a:solidFill>
            <a:srgbClr val="F2F2F2">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b="16662"/>
          <a:stretch/>
        </p:blipFill>
        <p:spPr bwMode="auto">
          <a:xfrm>
            <a:off x="89634" y="211088"/>
            <a:ext cx="841491" cy="139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DFB968-F24A-44D5-9587-867383C9041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62916" r="5625"/>
          <a:stretch/>
        </p:blipFill>
        <p:spPr>
          <a:xfrm>
            <a:off x="8356600" y="0"/>
            <a:ext cx="3835400" cy="6858001"/>
          </a:xfrm>
          <a:prstGeom prst="rect">
            <a:avLst/>
          </a:prstGeom>
        </p:spPr>
      </p:pic>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932"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marL="0" lvl="0" indent="0" algn="ctr" eaLnBrk="1">
              <a:lnSpc>
                <a:spcPct val="85000"/>
              </a:lnSpc>
              <a:spcBef>
                <a:spcPct val="0"/>
              </a:spcBef>
              <a:spcAft>
                <a:spcPct val="0"/>
              </a:spcAft>
            </a:pPr>
            <a:endParaRPr lang="en-US" sz="32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 name="Picture 1"/>
          <p:cNvPicPr>
            <a:picLocks noChangeAspect="1"/>
          </p:cNvPicPr>
          <p:nvPr userDrawn="1"/>
        </p:nvPicPr>
        <p:blipFill rotWithShape="1">
          <a:blip r:embed="rId5" cstate="screen">
            <a:extLst>
              <a:ext uri="{28A0092B-C50C-407E-A947-70E740481C1C}">
                <a14:useLocalDpi xmlns:a14="http://schemas.microsoft.com/office/drawing/2010/main"/>
              </a:ext>
            </a:extLst>
          </a:blip>
          <a:srcRect l="31458"/>
          <a:stretch/>
        </p:blipFill>
        <p:spPr>
          <a:xfrm>
            <a:off x="0" y="0"/>
            <a:ext cx="8356600" cy="6858001"/>
          </a:xfrm>
          <a:prstGeom prst="rect">
            <a:avLst/>
          </a:prstGeom>
        </p:spPr>
      </p:pic>
      <p:pic>
        <p:nvPicPr>
          <p:cNvPr id="12" name="Picture 11"/>
          <p:cNvPicPr>
            <a:picLocks noChangeAspect="1"/>
          </p:cNvPicPr>
          <p:nvPr userDrawn="1"/>
        </p:nvPicPr>
        <p:blipFill>
          <a:blip r:embed="rId8"/>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8" name="Rectangle 7">
            <a:extLst>
              <a:ext uri="{FF2B5EF4-FFF2-40B4-BE49-F238E27FC236}">
                <a16:creationId xmlns:a16="http://schemas.microsoft.com/office/drawing/2014/main" id="{0B4420BA-1E48-4873-941F-E227DACB55F3}"/>
              </a:ext>
            </a:extLst>
          </p:cNvPr>
          <p:cNvSpPr/>
          <p:nvPr userDrawn="1"/>
        </p:nvSpPr>
        <p:spPr>
          <a:xfrm>
            <a:off x="0" y="0"/>
            <a:ext cx="12192000" cy="6858000"/>
          </a:xfrm>
          <a:prstGeom prst="rect">
            <a:avLst/>
          </a:prstGeom>
          <a:solidFill>
            <a:srgbClr val="F2F2F2">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0" name="Picture 2" descr="http://i.imgur.com/FGmUC9n.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b="16662"/>
          <a:stretch/>
        </p:blipFill>
        <p:spPr bwMode="auto">
          <a:xfrm>
            <a:off x="89634" y="211088"/>
            <a:ext cx="841491" cy="139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0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956"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Title 4"/>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Text Placeholder 6"/>
          <p:cNvSpPr>
            <a:spLocks noGrp="1"/>
          </p:cNvSpPr>
          <p:nvPr>
            <p:ph type="body" sz="quarter" idx="10" hasCustomPrompt="1"/>
          </p:nvPr>
        </p:nvSpPr>
        <p:spPr>
          <a:xfrm>
            <a:off x="311150" y="60643"/>
            <a:ext cx="10287000" cy="217774"/>
          </a:xfrm>
          <a:prstGeom prst="rect">
            <a:avLst/>
          </a:prstGeom>
        </p:spPr>
        <p:txBody>
          <a:bodyPr vert="horz" lIns="0" tIns="0" rIns="0" bIns="0" rtlCol="0" anchor="ctr" anchorCtr="0">
            <a:noAutofit/>
          </a:bodyPr>
          <a:lstStyle>
            <a:lvl1pPr marL="0" indent="0">
              <a:buNone/>
              <a:defRPr lang="en-US" sz="1200" b="0" i="1" dirty="0" smtClean="0">
                <a:solidFill>
                  <a:schemeClr val="tx2"/>
                </a:solidFill>
                <a:latin typeface="Calibri" panose="020F0502020204030204" pitchFamily="34" charset="0"/>
                <a:ea typeface="+mj-ea"/>
                <a:cs typeface="Calibri" panose="020F0502020204030204" pitchFamily="34" charset="0"/>
              </a:defRPr>
            </a:lvl1pPr>
            <a:lvl2pPr>
              <a:defRPr lang="en-US" dirty="0" smtClean="0"/>
            </a:lvl2pPr>
            <a:lvl3pPr>
              <a:defRPr lang="en-US" dirty="0" smtClean="0"/>
            </a:lvl3pPr>
            <a:lvl4pPr>
              <a:defRPr lang="en-US" dirty="0" smtClean="0"/>
            </a:lvl4pPr>
            <a:lvl5pPr>
              <a:defRPr lang="en-US" dirty="0"/>
            </a:lvl5pPr>
          </a:lstStyle>
          <a:p>
            <a:pPr lvl="0">
              <a:lnSpc>
                <a:spcPct val="85000"/>
              </a:lnSpc>
              <a:spcBef>
                <a:spcPct val="0"/>
              </a:spcBef>
            </a:pPr>
            <a:r>
              <a:rPr lang="en-US" dirty="0"/>
              <a:t>Section</a:t>
            </a:r>
          </a:p>
        </p:txBody>
      </p:sp>
      <p:sp>
        <p:nvSpPr>
          <p:cNvPr id="11" name="Slide Number Placeholder 10"/>
          <p:cNvSpPr>
            <a:spLocks noGrp="1"/>
          </p:cNvSpPr>
          <p:nvPr>
            <p:ph type="sldNum" sz="quarter" idx="11"/>
          </p:nvPr>
        </p:nvSpPr>
        <p:spPr/>
        <p:txBody>
          <a:bodyPr/>
          <a:lstStyle/>
          <a:p>
            <a:fld id="{19B76CC6-2F0E-4D5A-91A3-99F3F07CD14B}" type="slidenum">
              <a:rPr lang="en-US" smtClean="0"/>
              <a:t>‹#›</a:t>
            </a:fld>
            <a:endParaRPr lang="en-US" dirty="0"/>
          </a:p>
        </p:txBody>
      </p:sp>
    </p:spTree>
    <p:extLst>
      <p:ext uri="{BB962C8B-B14F-4D97-AF65-F5344CB8AC3E}">
        <p14:creationId xmlns:p14="http://schemas.microsoft.com/office/powerpoint/2010/main" val="256789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980"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64097"/>
          </a:xfrm>
          <a:prstGeom prst="rect">
            <a:avLst/>
          </a:prstGeom>
        </p:spPr>
      </p:pic>
      <p:sp>
        <p:nvSpPr>
          <p:cNvPr id="5" name="Rectangle 4"/>
          <p:cNvSpPr/>
          <p:nvPr userDrawn="1"/>
        </p:nvSpPr>
        <p:spPr>
          <a:xfrm>
            <a:off x="0" y="0"/>
            <a:ext cx="12192000" cy="6858000"/>
          </a:xfrm>
          <a:prstGeom prst="rect">
            <a:avLst/>
          </a:prstGeom>
          <a:gradFill flip="none" rotWithShape="1">
            <a:gsLst>
              <a:gs pos="0">
                <a:schemeClr val="tx1">
                  <a:alpha val="50000"/>
                </a:schemeClr>
              </a:gs>
              <a:gs pos="100000">
                <a:srgbClr val="00689D">
                  <a:alpha val="0"/>
                </a:srgb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p:cNvPicPr>
            <a:picLocks noChangeAspect="1"/>
          </p:cNvPicPr>
          <p:nvPr userDrawn="1"/>
        </p:nvPicPr>
        <p:blipFill>
          <a:blip r:embed="rId7"/>
          <a:srcRect b="33080"/>
          <a:stretch>
            <a:fillRect/>
          </a:stretch>
        </p:blipFill>
        <p:spPr>
          <a:xfrm rot="488368">
            <a:off x="9695904" y="4137262"/>
            <a:ext cx="4572398" cy="3059837"/>
          </a:xfrm>
          <a:custGeom>
            <a:avLst/>
            <a:gdLst>
              <a:gd name="connsiteX0" fmla="*/ 4467717 w 4572398"/>
              <a:gd name="connsiteY0" fmla="*/ 0 h 3059837"/>
              <a:gd name="connsiteX1" fmla="*/ 4572396 w 4572398"/>
              <a:gd name="connsiteY1" fmla="*/ 0 h 3059837"/>
              <a:gd name="connsiteX2" fmla="*/ 4572398 w 4572398"/>
              <a:gd name="connsiteY2" fmla="*/ 731903 h 3059837"/>
              <a:gd name="connsiteX3" fmla="*/ 1 w 4572398"/>
              <a:gd name="connsiteY3" fmla="*/ 0 h 3059837"/>
              <a:gd name="connsiteX4" fmla="*/ 2279417 w 4572398"/>
              <a:gd name="connsiteY4" fmla="*/ 0 h 3059837"/>
              <a:gd name="connsiteX5" fmla="*/ 2662581 w 4572398"/>
              <a:gd name="connsiteY5" fmla="*/ 2679024 h 3059837"/>
              <a:gd name="connsiteX6" fmla="*/ 0 w 4572398"/>
              <a:gd name="connsiteY6" fmla="*/ 3059837 h 305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98" h="3059837">
                <a:moveTo>
                  <a:pt x="4467717" y="0"/>
                </a:moveTo>
                <a:lnTo>
                  <a:pt x="4572396" y="0"/>
                </a:lnTo>
                <a:lnTo>
                  <a:pt x="4572398" y="731903"/>
                </a:lnTo>
                <a:close/>
                <a:moveTo>
                  <a:pt x="1" y="0"/>
                </a:moveTo>
                <a:lnTo>
                  <a:pt x="2279417" y="0"/>
                </a:lnTo>
                <a:lnTo>
                  <a:pt x="2662581" y="2679024"/>
                </a:lnTo>
                <a:lnTo>
                  <a:pt x="0" y="3059837"/>
                </a:lnTo>
                <a:close/>
              </a:path>
            </a:pathLst>
          </a:custGeom>
        </p:spPr>
      </p:pic>
      <p:sp>
        <p:nvSpPr>
          <p:cNvPr id="2" name="Slide Number Placeholder 1"/>
          <p:cNvSpPr>
            <a:spLocks noGrp="1"/>
          </p:cNvSpPr>
          <p:nvPr>
            <p:ph type="sldNum" sz="quarter" idx="10"/>
          </p:nvPr>
        </p:nvSpPr>
        <p:spPr/>
        <p:txBody>
          <a:bodyPr/>
          <a:lstStyle>
            <a:lvl1pPr>
              <a:defRPr>
                <a:solidFill>
                  <a:schemeClr val="tx2"/>
                </a:solidFill>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372681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jpeg"/><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0.xml"/><Relationship Id="rId5" Type="http://schemas.openxmlformats.org/officeDocument/2006/relationships/slideLayout" Target="../slideLayouts/slideLayout9.xml"/><Relationship Id="rId15" Type="http://schemas.openxmlformats.org/officeDocument/2006/relationships/image" Target="../media/image6.jpeg"/><Relationship Id="rId10" Type="http://schemas.openxmlformats.org/officeDocument/2006/relationships/vmlDrawing" Target="../drawings/vmlDrawing5.vml"/><Relationship Id="rId4" Type="http://schemas.openxmlformats.org/officeDocument/2006/relationships/slideLayout" Target="../slideLayouts/slideLayout8.xml"/><Relationship Id="rId9" Type="http://schemas.openxmlformats.org/officeDocument/2006/relationships/theme" Target="../theme/theme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24.xml"/><Relationship Id="rId5" Type="http://schemas.openxmlformats.org/officeDocument/2006/relationships/slideLayout" Target="../slideLayouts/slideLayout17.xml"/><Relationship Id="rId10" Type="http://schemas.openxmlformats.org/officeDocument/2006/relationships/tags" Target="../tags/tag23.xml"/><Relationship Id="rId4" Type="http://schemas.openxmlformats.org/officeDocument/2006/relationships/slideLayout" Target="../slideLayouts/slideLayout16.xml"/><Relationship Id="rId9" Type="http://schemas.openxmlformats.org/officeDocument/2006/relationships/vmlDrawing" Target="../drawings/vmlDrawing13.v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slideLayout" Target="../slideLayouts/slideLayout22.xml"/><Relationship Id="rId7" Type="http://schemas.openxmlformats.org/officeDocument/2006/relationships/tags" Target="../tags/tag3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vmlDrawing" Target="../drawings/vmlDrawing20.vml"/><Relationship Id="rId11" Type="http://schemas.openxmlformats.org/officeDocument/2006/relationships/image" Target="../media/image2.jpeg"/><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3.xml"/><Relationship Id="rId9" Type="http://schemas.openxmlformats.org/officeDocument/2006/relationships/oleObject" Target="../embeddings/oleObject20.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6.xml"/><Relationship Id="rId7" Type="http://schemas.openxmlformats.org/officeDocument/2006/relationships/tags" Target="../tags/tag4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40.xml"/><Relationship Id="rId5" Type="http://schemas.openxmlformats.org/officeDocument/2006/relationships/vmlDrawing" Target="../drawings/vmlDrawing23.vml"/><Relationship Id="rId10" Type="http://schemas.openxmlformats.org/officeDocument/2006/relationships/image" Target="../media/image2.jpeg"/><Relationship Id="rId4" Type="http://schemas.openxmlformats.org/officeDocument/2006/relationships/theme" Target="../theme/theme5.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276409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 name="think-cell Slide" r:id="rId9" imgW="530" imgH="531" progId="TCLayout.ActiveDocument.1">
                  <p:embed/>
                </p:oleObj>
              </mc:Choice>
              <mc:Fallback>
                <p:oleObj name="think-cell Slide" r:id="rId9" imgW="530" imgH="53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8"/>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dirty="0"/>
              <a:t>Title</a:t>
            </a:r>
            <a:endParaRPr lang="en-GB" dirty="0"/>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0" r:id="rId2"/>
    <p:sldLayoutId id="2147483679" r:id="rId3"/>
    <p:sldLayoutId id="2147483689" r:id="rId4"/>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6" pos="3768" userDrawn="1">
          <p15:clr>
            <a:srgbClr val="F26B43"/>
          </p15:clr>
        </p15:guide>
        <p15:guide id="7" pos="3912" userDrawn="1">
          <p15:clr>
            <a:srgbClr val="F26B43"/>
          </p15:clr>
        </p15:guide>
        <p15:guide id="8"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860" name="think-cell Slide" r:id="rId13" imgW="530" imgH="531" progId="TCLayout.ActiveDocument.1">
                  <p:embed/>
                </p:oleObj>
              </mc:Choice>
              <mc:Fallback>
                <p:oleObj name="think-cell Slide" r:id="rId13" imgW="530" imgH="531" progId="TCLayout.ActiveDocument.1">
                  <p:embed/>
                  <p:pic>
                    <p:nvPicPr>
                      <p:cNvPr id="3" name="Object 2"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latin typeface="Calibri" panose="020F0502020204030204" pitchFamily="34" charset="0"/>
              <a:cs typeface="Calibri" panose="020F0502020204030204" pitchFamily="34" charset="0"/>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Calibri" panose="020F0502020204030204" pitchFamily="34" charset="0"/>
                <a:cs typeface="Calibri" panose="020F0502020204030204" pitchFamily="34" charset="0"/>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dirty="0"/>
              <a:t>Title</a:t>
            </a:r>
            <a:endParaRPr lang="en-GB" dirty="0"/>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19B76CC6-2F0E-4D5A-91A3-99F3F07CD14B}" type="slidenum">
              <a:rPr lang="en-US" smtClean="0"/>
              <a:pPr/>
              <a:t>‹#›</a:t>
            </a:fld>
            <a:endParaRPr lang="en-US" dirty="0"/>
          </a:p>
        </p:txBody>
      </p:sp>
    </p:spTree>
    <p:extLst>
      <p:ext uri="{BB962C8B-B14F-4D97-AF65-F5344CB8AC3E}">
        <p14:creationId xmlns:p14="http://schemas.microsoft.com/office/powerpoint/2010/main" val="25394093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p:txStyles>
    <p:titleStyle>
      <a:lvl1pPr algn="l" defTabSz="914400" rtl="0" eaLnBrk="1" latinLnBrk="0" hangingPunct="1">
        <a:lnSpc>
          <a:spcPct val="85000"/>
        </a:lnSpc>
        <a:spcBef>
          <a:spcPct val="0"/>
        </a:spcBef>
        <a:buNone/>
        <a:defRPr sz="2000" b="1" kern="1200">
          <a:solidFill>
            <a:schemeClr val="tx2"/>
          </a:solidFill>
          <a:latin typeface="Calibri" panose="020F0502020204030204" pitchFamily="34" charset="0"/>
          <a:ea typeface="+mj-ea"/>
          <a:cs typeface="Calibri" panose="020F0502020204030204"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161" name="think-cell Slide" r:id="rId12" imgW="530" imgH="531" progId="TCLayout.ActiveDocument.1">
                  <p:embed/>
                </p:oleObj>
              </mc:Choice>
              <mc:Fallback>
                <p:oleObj name="think-cell Slide" r:id="rId12" imgW="530" imgH="531" progId="TCLayout.ActiveDocument.1">
                  <p:embed/>
                  <p:pic>
                    <p:nvPicPr>
                      <p:cNvPr id="3" name="Object 2"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11"/>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dirty="0"/>
              <a:t>Title</a:t>
            </a:r>
            <a:endParaRPr lang="en-GB" dirty="0"/>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dirty="0"/>
          </a:p>
        </p:txBody>
      </p:sp>
    </p:spTree>
    <p:extLst>
      <p:ext uri="{BB962C8B-B14F-4D97-AF65-F5344CB8AC3E}">
        <p14:creationId xmlns:p14="http://schemas.microsoft.com/office/powerpoint/2010/main" val="3207385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403" name="think-cell Slide" r:id="rId9" imgW="530" imgH="531" progId="TCLayout.ActiveDocument.1">
                  <p:embed/>
                </p:oleObj>
              </mc:Choice>
              <mc:Fallback>
                <p:oleObj name="think-cell Slide" r:id="rId9" imgW="530" imgH="531" progId="TCLayout.ActiveDocument.1">
                  <p:embed/>
                  <p:pic>
                    <p:nvPicPr>
                      <p:cNvPr id="3" name="Object 2"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8"/>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dirty="0"/>
              <a:t>Title</a:t>
            </a:r>
            <a:endParaRPr lang="en-GB" dirty="0"/>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dirty="0"/>
          </a:p>
        </p:txBody>
      </p:sp>
    </p:spTree>
    <p:extLst>
      <p:ext uri="{BB962C8B-B14F-4D97-AF65-F5344CB8AC3E}">
        <p14:creationId xmlns:p14="http://schemas.microsoft.com/office/powerpoint/2010/main" val="283658998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473" name="think-cell Slide" r:id="rId8" imgW="530" imgH="531" progId="TCLayout.ActiveDocument.1">
                  <p:embed/>
                </p:oleObj>
              </mc:Choice>
              <mc:Fallback>
                <p:oleObj name="think-cell Slide" r:id="rId8" imgW="530" imgH="531" progId="TCLayout.ActiveDocument.1">
                  <p:embed/>
                  <p:pic>
                    <p:nvPicPr>
                      <p:cNvPr id="3" name="Object 2"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7"/>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US" sz="2000" b="1" i="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pic>
        <p:nvPicPr>
          <p:cNvPr id="26" name="Image 13" descr="Capture d’écran 2018-07-16 à 15.32.37.png"/>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2549" b="1864"/>
          <a:stretch/>
        </p:blipFill>
        <p:spPr>
          <a:xfrm>
            <a:off x="11736959" y="-3909"/>
            <a:ext cx="479375" cy="879231"/>
          </a:xfrm>
          <a:prstGeom prst="rect">
            <a:avLst/>
          </a:prstGeom>
        </p:spPr>
      </p:pic>
      <p:sp>
        <p:nvSpPr>
          <p:cNvPr id="27" name="Rectangle 26"/>
          <p:cNvSpPr/>
          <p:nvPr userDrawn="1"/>
        </p:nvSpPr>
        <p:spPr>
          <a:xfrm>
            <a:off x="0" y="360"/>
            <a:ext cx="11746523" cy="874964"/>
          </a:xfrm>
          <a:prstGeom prst="rect">
            <a:avLst/>
          </a:prstGeom>
          <a:solidFill>
            <a:srgbClr val="2C5E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endParaRPr>
          </a:p>
        </p:txBody>
      </p:sp>
      <p:grpSp>
        <p:nvGrpSpPr>
          <p:cNvPr id="6" name="Group 5"/>
          <p:cNvGrpSpPr/>
          <p:nvPr userDrawn="1"/>
        </p:nvGrpSpPr>
        <p:grpSpPr>
          <a:xfrm>
            <a:off x="1" y="6776085"/>
            <a:ext cx="12192000" cy="91440"/>
            <a:chOff x="1" y="6464983"/>
            <a:chExt cx="12192000" cy="393017"/>
          </a:xfrm>
        </p:grpSpPr>
        <p:sp>
          <p:nvSpPr>
            <p:cNvPr id="34" name="Rectangle 33"/>
            <p:cNvSpPr/>
            <p:nvPr/>
          </p:nvSpPr>
          <p:spPr>
            <a:xfrm>
              <a:off x="1" y="6464983"/>
              <a:ext cx="717177" cy="393017"/>
            </a:xfrm>
            <a:prstGeom prst="rect">
              <a:avLst/>
            </a:prstGeom>
            <a:solidFill>
              <a:srgbClr val="E523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5" name="Rectangle 34"/>
            <p:cNvSpPr/>
            <p:nvPr/>
          </p:nvSpPr>
          <p:spPr>
            <a:xfrm>
              <a:off x="717178" y="6464983"/>
              <a:ext cx="717177" cy="393017"/>
            </a:xfrm>
            <a:prstGeom prst="rect">
              <a:avLst/>
            </a:prstGeom>
            <a:solidFill>
              <a:srgbClr val="DCA6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6" name="Rectangle 35"/>
            <p:cNvSpPr/>
            <p:nvPr/>
          </p:nvSpPr>
          <p:spPr>
            <a:xfrm>
              <a:off x="1434354" y="6464983"/>
              <a:ext cx="717177" cy="393017"/>
            </a:xfrm>
            <a:prstGeom prst="rect">
              <a:avLst/>
            </a:prstGeom>
            <a:solidFill>
              <a:srgbClr val="4C9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7" name="Rectangle 36"/>
            <p:cNvSpPr/>
            <p:nvPr/>
          </p:nvSpPr>
          <p:spPr>
            <a:xfrm>
              <a:off x="2151531" y="6464983"/>
              <a:ext cx="717177" cy="393017"/>
            </a:xfrm>
            <a:prstGeom prst="rect">
              <a:avLst/>
            </a:prstGeom>
            <a:solidFill>
              <a:srgbClr val="C51A2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8" name="Rectangle 37"/>
            <p:cNvSpPr/>
            <p:nvPr/>
          </p:nvSpPr>
          <p:spPr>
            <a:xfrm>
              <a:off x="2868707" y="6464983"/>
              <a:ext cx="717177" cy="393017"/>
            </a:xfrm>
            <a:prstGeom prst="rect">
              <a:avLst/>
            </a:prstGeom>
            <a:solidFill>
              <a:srgbClr val="FF3A2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9" name="Rectangle 38"/>
            <p:cNvSpPr/>
            <p:nvPr/>
          </p:nvSpPr>
          <p:spPr>
            <a:xfrm>
              <a:off x="3585884" y="6464983"/>
              <a:ext cx="717177" cy="393017"/>
            </a:xfrm>
            <a:prstGeom prst="rect">
              <a:avLst/>
            </a:prstGeom>
            <a:solidFill>
              <a:srgbClr val="25BD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0" name="Rectangle 39"/>
            <p:cNvSpPr/>
            <p:nvPr/>
          </p:nvSpPr>
          <p:spPr>
            <a:xfrm>
              <a:off x="4303061" y="6464983"/>
              <a:ext cx="717177" cy="393017"/>
            </a:xfrm>
            <a:prstGeom prst="rect">
              <a:avLst/>
            </a:prstGeom>
            <a:solidFill>
              <a:srgbClr val="FBC30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1" name="Rectangle 40"/>
            <p:cNvSpPr/>
            <p:nvPr/>
          </p:nvSpPr>
          <p:spPr>
            <a:xfrm>
              <a:off x="5020237" y="6464983"/>
              <a:ext cx="717177" cy="393017"/>
            </a:xfrm>
            <a:prstGeom prst="rect">
              <a:avLst/>
            </a:prstGeom>
            <a:solidFill>
              <a:srgbClr val="A21A4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2" name="Rectangle 41"/>
            <p:cNvSpPr/>
            <p:nvPr/>
          </p:nvSpPr>
          <p:spPr>
            <a:xfrm>
              <a:off x="5737414" y="6464983"/>
              <a:ext cx="717177" cy="393017"/>
            </a:xfrm>
            <a:prstGeom prst="rect">
              <a:avLst/>
            </a:prstGeom>
            <a:solidFill>
              <a:srgbClr val="FD68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3" name="Rectangle 42"/>
            <p:cNvSpPr/>
            <p:nvPr/>
          </p:nvSpPr>
          <p:spPr>
            <a:xfrm>
              <a:off x="6454590" y="6464983"/>
              <a:ext cx="717177" cy="393017"/>
            </a:xfrm>
            <a:prstGeom prst="rect">
              <a:avLst/>
            </a:prstGeom>
            <a:solidFill>
              <a:srgbClr val="DD1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4" name="Rectangle 43"/>
            <p:cNvSpPr/>
            <p:nvPr/>
          </p:nvSpPr>
          <p:spPr>
            <a:xfrm>
              <a:off x="7171767" y="6464983"/>
              <a:ext cx="717177" cy="393017"/>
            </a:xfrm>
            <a:prstGeom prst="rect">
              <a:avLst/>
            </a:prstGeom>
            <a:solidFill>
              <a:srgbClr val="FD9D2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5" name="Rectangle 44"/>
            <p:cNvSpPr/>
            <p:nvPr/>
          </p:nvSpPr>
          <p:spPr>
            <a:xfrm>
              <a:off x="7888942" y="6464983"/>
              <a:ext cx="717177" cy="393017"/>
            </a:xfrm>
            <a:prstGeom prst="rect">
              <a:avLst/>
            </a:prstGeom>
            <a:solidFill>
              <a:srgbClr val="C08B2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6" name="Rectangle 45"/>
            <p:cNvSpPr/>
            <p:nvPr/>
          </p:nvSpPr>
          <p:spPr>
            <a:xfrm>
              <a:off x="8606118" y="6464983"/>
              <a:ext cx="717177" cy="393017"/>
            </a:xfrm>
            <a:prstGeom prst="rect">
              <a:avLst/>
            </a:prstGeom>
            <a:solidFill>
              <a:srgbClr val="3F7E4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7" name="Rectangle 46"/>
            <p:cNvSpPr/>
            <p:nvPr/>
          </p:nvSpPr>
          <p:spPr>
            <a:xfrm>
              <a:off x="9323295" y="6464983"/>
              <a:ext cx="717177" cy="393017"/>
            </a:xfrm>
            <a:prstGeom prst="rect">
              <a:avLst/>
            </a:prstGeom>
            <a:solidFill>
              <a:srgbClr val="0997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8" name="Rectangle 47"/>
            <p:cNvSpPr/>
            <p:nvPr/>
          </p:nvSpPr>
          <p:spPr>
            <a:xfrm>
              <a:off x="10040471" y="6464983"/>
              <a:ext cx="717177" cy="393017"/>
            </a:xfrm>
            <a:prstGeom prst="rect">
              <a:avLst/>
            </a:prstGeom>
            <a:solidFill>
              <a:srgbClr val="56C02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49" name="Rectangle 48"/>
            <p:cNvSpPr/>
            <p:nvPr/>
          </p:nvSpPr>
          <p:spPr>
            <a:xfrm>
              <a:off x="10757648" y="6464983"/>
              <a:ext cx="717177" cy="393017"/>
            </a:xfrm>
            <a:prstGeom prst="rect">
              <a:avLst/>
            </a:prstGeom>
            <a:solidFill>
              <a:srgbClr val="006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0" name="Rectangle 49"/>
            <p:cNvSpPr/>
            <p:nvPr/>
          </p:nvSpPr>
          <p:spPr>
            <a:xfrm>
              <a:off x="11474824" y="6464983"/>
              <a:ext cx="717177" cy="393017"/>
            </a:xfrm>
            <a:prstGeom prst="rect">
              <a:avLst/>
            </a:prstGeom>
            <a:solidFill>
              <a:srgbClr val="1A486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2" name="Title Placeholder 1"/>
          <p:cNvSpPr>
            <a:spLocks noGrp="1"/>
          </p:cNvSpPr>
          <p:nvPr>
            <p:ph type="title"/>
          </p:nvPr>
        </p:nvSpPr>
        <p:spPr>
          <a:xfrm>
            <a:off x="314034" y="292387"/>
            <a:ext cx="11268366" cy="548640"/>
          </a:xfrm>
          <a:prstGeom prst="rect">
            <a:avLst/>
          </a:prstGeom>
        </p:spPr>
        <p:txBody>
          <a:bodyPr vert="horz" lIns="0" tIns="0" rIns="0" bIns="0" rtlCol="0" anchor="t" anchorCtr="0">
            <a:noAutofit/>
          </a:bodyPr>
          <a:lstStyle/>
          <a:p>
            <a:r>
              <a:rPr lang="en-US" dirty="0"/>
              <a:t>Title</a:t>
            </a:r>
            <a:endParaRPr lang="en-GB" dirty="0"/>
          </a:p>
        </p:txBody>
      </p:sp>
      <p:sp>
        <p:nvSpPr>
          <p:cNvPr id="5" name="Slide Number Placeholder 4"/>
          <p:cNvSpPr>
            <a:spLocks noGrp="1"/>
          </p:cNvSpPr>
          <p:nvPr>
            <p:ph type="sldNum" sz="quarter" idx="4"/>
          </p:nvPr>
        </p:nvSpPr>
        <p:spPr>
          <a:xfrm>
            <a:off x="11490959" y="6356350"/>
            <a:ext cx="441961" cy="385438"/>
          </a:xfrm>
          <a:prstGeom prst="rect">
            <a:avLst/>
          </a:prstGeom>
        </p:spPr>
        <p:txBody>
          <a:bodyPr vert="horz" lIns="91440" tIns="45720" rIns="91440" bIns="45720" rtlCol="0" anchor="ctr"/>
          <a:lstStyle>
            <a:lvl1pPr algn="r">
              <a:defRPr sz="1200">
                <a:solidFill>
                  <a:schemeClr val="tx1">
                    <a:tint val="75000"/>
                  </a:schemeClr>
                </a:solidFill>
              </a:defRPr>
            </a:lvl1pPr>
          </a:lstStyle>
          <a:p>
            <a:fld id="{19B76CC6-2F0E-4D5A-91A3-99F3F07CD14B}" type="slidenum">
              <a:rPr lang="en-US" smtClean="0"/>
              <a:t>‹#›</a:t>
            </a:fld>
            <a:endParaRPr lang="en-US" dirty="0"/>
          </a:p>
        </p:txBody>
      </p:sp>
    </p:spTree>
    <p:extLst>
      <p:ext uri="{BB962C8B-B14F-4D97-AF65-F5344CB8AC3E}">
        <p14:creationId xmlns:p14="http://schemas.microsoft.com/office/powerpoint/2010/main" val="131312152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hf hdr="0"/>
  <p:txStyles>
    <p:titleStyle>
      <a:lvl1pPr algn="l" defTabSz="914400" rtl="0" eaLnBrk="1" latinLnBrk="0" hangingPunct="1">
        <a:lnSpc>
          <a:spcPct val="85000"/>
        </a:lnSpc>
        <a:spcBef>
          <a:spcPct val="0"/>
        </a:spcBef>
        <a:buNone/>
        <a:defRPr sz="2000" b="1" kern="1200">
          <a:solidFill>
            <a:schemeClr val="tx2"/>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488">
          <p15:clr>
            <a:srgbClr val="F26B43"/>
          </p15:clr>
        </p15:guide>
        <p15:guide id="6" pos="3768">
          <p15:clr>
            <a:srgbClr val="F26B43"/>
          </p15:clr>
        </p15:guide>
        <p15:guide id="7" pos="3912">
          <p15:clr>
            <a:srgbClr val="F26B43"/>
          </p15:clr>
        </p15:guide>
        <p15:guide id="8"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472" t="10577" r="26690" b="24612"/>
          <a:stretch/>
        </p:blipFill>
        <p:spPr>
          <a:xfrm>
            <a:off x="11227524" y="201613"/>
            <a:ext cx="659676" cy="1319348"/>
          </a:xfrm>
          <a:prstGeom prst="rect">
            <a:avLst/>
          </a:prstGeom>
        </p:spPr>
      </p:pic>
      <p:sp>
        <p:nvSpPr>
          <p:cNvPr id="5" name="TextBox 4"/>
          <p:cNvSpPr txBox="1"/>
          <p:nvPr/>
        </p:nvSpPr>
        <p:spPr>
          <a:xfrm>
            <a:off x="497120" y="4533828"/>
            <a:ext cx="11445648" cy="1194301"/>
          </a:xfrm>
          <a:prstGeom prst="rect">
            <a:avLst/>
          </a:prstGeom>
          <a:noFill/>
        </p:spPr>
        <p:txBody>
          <a:bodyPr wrap="square" rtlCol="0">
            <a:spAutoFit/>
          </a:bodyPr>
          <a:lstStyle/>
          <a:p>
            <a:pPr>
              <a:lnSpc>
                <a:spcPct val="85000"/>
              </a:lnSpc>
              <a:spcBef>
                <a:spcPct val="0"/>
              </a:spcBef>
            </a:pPr>
            <a:r>
              <a:rPr lang="en-US" sz="2800" b="1" spc="-50" dirty="0">
                <a:solidFill>
                  <a:srgbClr val="002060"/>
                </a:solidFill>
                <a:ea typeface="+mj-ea"/>
                <a:cs typeface="Segoe UI" panose="020B0502040204020203" pitchFamily="34" charset="0"/>
              </a:rPr>
              <a:t>People for 2030</a:t>
            </a:r>
          </a:p>
          <a:p>
            <a:pPr>
              <a:lnSpc>
                <a:spcPct val="85000"/>
              </a:lnSpc>
              <a:spcBef>
                <a:spcPct val="0"/>
              </a:spcBef>
            </a:pPr>
            <a:endParaRPr lang="en-US" sz="2800" b="1" spc="-50" dirty="0">
              <a:solidFill>
                <a:srgbClr val="002060"/>
              </a:solidFill>
              <a:ea typeface="+mj-ea"/>
              <a:cs typeface="Segoe UI" panose="020B0502040204020203" pitchFamily="34" charset="0"/>
            </a:endParaRPr>
          </a:p>
          <a:p>
            <a:pPr>
              <a:lnSpc>
                <a:spcPct val="85000"/>
              </a:lnSpc>
              <a:spcBef>
                <a:spcPct val="0"/>
              </a:spcBef>
            </a:pPr>
            <a:r>
              <a:rPr lang="en-US" sz="2800" b="1" spc="-50" dirty="0">
                <a:solidFill>
                  <a:srgbClr val="002060"/>
                </a:solidFill>
                <a:cs typeface="Segoe UI" panose="020B0502040204020203" pitchFamily="34" charset="0"/>
              </a:rPr>
              <a:t>International</a:t>
            </a:r>
            <a:r>
              <a:rPr lang="en-US" sz="2800" b="1" spc="-50" dirty="0">
                <a:solidFill>
                  <a:srgbClr val="002060"/>
                </a:solidFill>
                <a:ea typeface="+mj-ea"/>
                <a:cs typeface="Segoe UI" panose="020B0502040204020203" pitchFamily="34" charset="0"/>
              </a:rPr>
              <a:t> </a:t>
            </a:r>
            <a:r>
              <a:rPr lang="en-GB" sz="2800" b="1" spc="-50" dirty="0">
                <a:solidFill>
                  <a:srgbClr val="002060"/>
                </a:solidFill>
                <a:ea typeface="+mj-ea"/>
                <a:cs typeface="Segoe UI" panose="020B0502040204020203" pitchFamily="34" charset="0"/>
              </a:rPr>
              <a:t>Personnel Services Agreement (I-</a:t>
            </a:r>
            <a:r>
              <a:rPr lang="en-US" sz="2800" b="1" spc="-50" dirty="0">
                <a:solidFill>
                  <a:srgbClr val="002060"/>
                </a:solidFill>
                <a:ea typeface="+mj-ea"/>
                <a:cs typeface="Segoe UI" panose="020B0502040204020203" pitchFamily="34" charset="0"/>
              </a:rPr>
              <a:t>PSA) </a:t>
            </a:r>
          </a:p>
        </p:txBody>
      </p:sp>
      <p:pic>
        <p:nvPicPr>
          <p:cNvPr id="2" name="Picture 1">
            <a:extLst>
              <a:ext uri="{FF2B5EF4-FFF2-40B4-BE49-F238E27FC236}">
                <a16:creationId xmlns:a16="http://schemas.microsoft.com/office/drawing/2014/main" id="{5B297550-9625-4FB1-9C9F-97E635DEFB42}"/>
              </a:ext>
            </a:extLst>
          </p:cNvPr>
          <p:cNvPicPr>
            <a:picLocks noChangeAspect="1"/>
          </p:cNvPicPr>
          <p:nvPr/>
        </p:nvPicPr>
        <p:blipFill>
          <a:blip r:embed="rId4"/>
          <a:stretch>
            <a:fillRect/>
          </a:stretch>
        </p:blipFill>
        <p:spPr>
          <a:xfrm>
            <a:off x="10079584" y="4294709"/>
            <a:ext cx="1863184" cy="1855990"/>
          </a:xfrm>
          <a:prstGeom prst="rect">
            <a:avLst/>
          </a:prstGeom>
        </p:spPr>
      </p:pic>
    </p:spTree>
    <p:extLst>
      <p:ext uri="{BB962C8B-B14F-4D97-AF65-F5344CB8AC3E}">
        <p14:creationId xmlns:p14="http://schemas.microsoft.com/office/powerpoint/2010/main" val="27525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AC1C34-BDE4-4297-AFAB-EAD9392F34EE}"/>
              </a:ext>
            </a:extLst>
          </p:cNvPr>
          <p:cNvSpPr/>
          <p:nvPr/>
        </p:nvSpPr>
        <p:spPr>
          <a:xfrm>
            <a:off x="314034" y="1105531"/>
            <a:ext cx="11268366" cy="5443538"/>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gn="ctr">
              <a:buFont typeface="Arial" panose="020B0604020202020204" pitchFamily="34" charset="0"/>
              <a:buChar char="•"/>
            </a:pPr>
            <a:endParaRPr lang="en-US" sz="1200" dirty="0">
              <a:solidFill>
                <a:schemeClr val="tx1"/>
              </a:solidFill>
            </a:endParaRPr>
          </a:p>
        </p:txBody>
      </p:sp>
      <p:sp>
        <p:nvSpPr>
          <p:cNvPr id="2" name="Title 1">
            <a:extLst>
              <a:ext uri="{FF2B5EF4-FFF2-40B4-BE49-F238E27FC236}">
                <a16:creationId xmlns:a16="http://schemas.microsoft.com/office/drawing/2014/main" id="{D586ABBD-EF31-4BEE-BFAF-0CFFBAC1608F}"/>
              </a:ext>
            </a:extLst>
          </p:cNvPr>
          <p:cNvSpPr>
            <a:spLocks noGrp="1"/>
          </p:cNvSpPr>
          <p:nvPr>
            <p:ph type="title"/>
          </p:nvPr>
        </p:nvSpPr>
        <p:spPr>
          <a:xfrm>
            <a:off x="314034" y="216880"/>
            <a:ext cx="11268366" cy="548640"/>
          </a:xfrm>
        </p:spPr>
        <p:txBody>
          <a:bodyPr anchor="ctr"/>
          <a:lstStyle/>
          <a:p>
            <a:r>
              <a:rPr lang="en-US" sz="2400" dirty="0"/>
              <a:t>What is the International PSA?</a:t>
            </a:r>
          </a:p>
        </p:txBody>
      </p:sp>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fld id="{19B76CC6-2F0E-4D5A-91A3-99F3F07CD14B}" type="slidenum">
              <a:rPr lang="en-US" smtClean="0"/>
              <a:t>2</a:t>
            </a:fld>
            <a:endParaRPr lang="en-US" dirty="0"/>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6E2061B-A0ED-4415-BE7E-68EB1E003E5D}"/>
              </a:ext>
            </a:extLst>
          </p:cNvPr>
          <p:cNvSpPr txBox="1"/>
          <p:nvPr/>
        </p:nvSpPr>
        <p:spPr>
          <a:xfrm>
            <a:off x="705612" y="1341392"/>
            <a:ext cx="10876788" cy="562462"/>
          </a:xfrm>
          <a:prstGeom prst="rect">
            <a:avLst/>
          </a:prstGeom>
          <a:noFill/>
        </p:spPr>
        <p:txBody>
          <a:bodyPr wrap="square" lIns="0" tIns="36576" rIns="0" bIns="0" rtlCol="0">
            <a:spAutoFit/>
          </a:bodyPr>
          <a:lstStyle/>
          <a:p>
            <a:pPr marL="0" lvl="1">
              <a:lnSpc>
                <a:spcPct val="85000"/>
              </a:lnSpc>
              <a:spcBef>
                <a:spcPts val="300"/>
              </a:spcBef>
              <a:spcAft>
                <a:spcPts val="800"/>
              </a:spcAft>
              <a:buClr>
                <a:srgbClr val="000000">
                  <a:lumMod val="50000"/>
                  <a:lumOff val="50000"/>
                </a:srgbClr>
              </a:buClr>
              <a:buSzPct val="70000"/>
              <a:tabLst>
                <a:tab pos="117475" algn="l"/>
              </a:tabLst>
            </a:pPr>
            <a:br>
              <a:rPr lang="en-US" sz="2000" b="1" dirty="0">
                <a:solidFill>
                  <a:srgbClr val="002060"/>
                </a:solidFill>
                <a:latin typeface="Calibri" panose="020F0502020204030204" pitchFamily="34" charset="0"/>
                <a:cs typeface="Calibri" panose="020F0502020204030204" pitchFamily="34" charset="0"/>
              </a:rPr>
            </a:br>
            <a:endParaRPr lang="en-US" sz="2000" b="1"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151FC6B-559A-477B-B50E-4B3331F41FFF}"/>
              </a:ext>
            </a:extLst>
          </p:cNvPr>
          <p:cNvSpPr txBox="1"/>
          <p:nvPr/>
        </p:nvSpPr>
        <p:spPr>
          <a:xfrm>
            <a:off x="609600" y="1331453"/>
            <a:ext cx="10876788" cy="6158865"/>
          </a:xfrm>
          <a:prstGeom prst="rect">
            <a:avLst/>
          </a:prstGeom>
          <a:noFill/>
        </p:spPr>
        <p:txBody>
          <a:bodyPr wrap="square" lIns="0" tIns="36576" rIns="0" bIns="0" rtlCol="0">
            <a:spAutoFit/>
          </a:bodyPr>
          <a:lstStyle/>
          <a:p>
            <a:pPr marL="0" lvl="1">
              <a:lnSpc>
                <a:spcPct val="85000"/>
              </a:lnSpc>
              <a:spcBef>
                <a:spcPts val="300"/>
              </a:spcBef>
              <a:spcAft>
                <a:spcPts val="800"/>
              </a:spcAft>
              <a:buClr>
                <a:srgbClr val="000000">
                  <a:lumMod val="50000"/>
                  <a:lumOff val="50000"/>
                </a:srgbClr>
              </a:buClr>
              <a:buSzPct val="70000"/>
              <a:tabLst>
                <a:tab pos="117475" algn="l"/>
              </a:tabLst>
            </a:pPr>
            <a:r>
              <a:rPr lang="en-US" sz="2000" dirty="0">
                <a:solidFill>
                  <a:srgbClr val="002060"/>
                </a:solidFill>
                <a:latin typeface="Calibri" panose="020F0502020204030204" pitchFamily="34" charset="0"/>
                <a:cs typeface="Calibri" panose="020F0502020204030204" pitchFamily="34" charset="0"/>
              </a:rPr>
              <a:t>As part of People for 2030, Focus Area 8 “Contract Modalities” included the following objective:</a:t>
            </a: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sz="2000" dirty="0">
                <a:solidFill>
                  <a:srgbClr val="002060"/>
                </a:solidFill>
                <a:latin typeface="Calibri" panose="020F0502020204030204" pitchFamily="34" charset="0"/>
                <a:cs typeface="Calibri" panose="020F0502020204030204" pitchFamily="34" charset="0"/>
              </a:rPr>
              <a:t>In addition to current consultant contracts, introduce a new and more flexible modality to engage talent </a:t>
            </a:r>
          </a:p>
          <a:p>
            <a:pPr marL="0" lvl="1">
              <a:lnSpc>
                <a:spcPct val="85000"/>
              </a:lnSpc>
              <a:spcBef>
                <a:spcPts val="300"/>
              </a:spcBef>
              <a:spcAft>
                <a:spcPts val="800"/>
              </a:spcAft>
              <a:buClr>
                <a:srgbClr val="000000">
                  <a:lumMod val="50000"/>
                  <a:lumOff val="50000"/>
                </a:srgbClr>
              </a:buClr>
              <a:buSzPct val="70000"/>
              <a:tabLst>
                <a:tab pos="117475" algn="l"/>
              </a:tabLst>
            </a:pPr>
            <a:r>
              <a:rPr lang="en-US" sz="2000" dirty="0">
                <a:solidFill>
                  <a:srgbClr val="002060"/>
                </a:solidFill>
                <a:latin typeface="Calibri" panose="020F0502020204030204" pitchFamily="34" charset="0"/>
                <a:cs typeface="Calibri" panose="020F0502020204030204" pitchFamily="34" charset="0"/>
              </a:rPr>
              <a:t>In response to this commitment, UNDP is now launching a new type of contract: the International Personnel Services Agreement or I-PSA. This new contract:</a:t>
            </a: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sz="2000" dirty="0">
                <a:solidFill>
                  <a:srgbClr val="002060"/>
                </a:solidFill>
                <a:latin typeface="Calibri" panose="020F0502020204030204" pitchFamily="34" charset="0"/>
                <a:cs typeface="Calibri" panose="020F0502020204030204" pitchFamily="34" charset="0"/>
              </a:rPr>
              <a:t>Largely replaces the existing </a:t>
            </a:r>
            <a:r>
              <a:rPr lang="en-US" sz="2000" u="sng" dirty="0">
                <a:solidFill>
                  <a:srgbClr val="002060"/>
                </a:solidFill>
                <a:latin typeface="Calibri" panose="020F0502020204030204" pitchFamily="34" charset="0"/>
                <a:cs typeface="Calibri" panose="020F0502020204030204" pitchFamily="34" charset="0"/>
              </a:rPr>
              <a:t>International</a:t>
            </a:r>
            <a:r>
              <a:rPr lang="en-US" sz="2000" dirty="0">
                <a:solidFill>
                  <a:srgbClr val="002060"/>
                </a:solidFill>
                <a:latin typeface="Calibri" panose="020F0502020204030204" pitchFamily="34" charset="0"/>
                <a:cs typeface="Calibri" panose="020F0502020204030204" pitchFamily="34" charset="0"/>
              </a:rPr>
              <a:t> Individual Contract modality, with I-PSA personnel in future hired rather than procured and provided with significantly better conditions of employment – including access to healthcare and paid leave</a:t>
            </a: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sz="2000" dirty="0">
                <a:solidFill>
                  <a:srgbClr val="002060"/>
                </a:solidFill>
                <a:latin typeface="Calibri" panose="020F0502020204030204" pitchFamily="34" charset="0"/>
                <a:cs typeface="Calibri" panose="020F0502020204030204" pitchFamily="34" charset="0"/>
              </a:rPr>
              <a:t>For the first time, it allows contract personnel to work internationally in all UNDP locations globally; that is, </a:t>
            </a:r>
            <a:r>
              <a:rPr lang="en-GB" sz="2000" dirty="0">
                <a:solidFill>
                  <a:srgbClr val="002060"/>
                </a:solidFill>
                <a:latin typeface="Calibri" panose="020F0502020204030204" pitchFamily="34" charset="0"/>
                <a:cs typeface="Calibri" panose="020F0502020204030204" pitchFamily="34" charset="0"/>
              </a:rPr>
              <a:t>in Country Offices, Hubs and HQ locations </a:t>
            </a:r>
            <a:endParaRPr lang="en-US" sz="2000" dirty="0">
              <a:solidFill>
                <a:srgbClr val="002060"/>
              </a:solidFill>
              <a:latin typeface="Calibri" panose="020F0502020204030204" pitchFamily="34" charset="0"/>
              <a:cs typeface="Calibri" panose="020F0502020204030204" pitchFamily="34" charset="0"/>
            </a:endParaRP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sz="2000" dirty="0">
                <a:solidFill>
                  <a:srgbClr val="002060"/>
                </a:solidFill>
                <a:latin typeface="Calibri" panose="020F0502020204030204" pitchFamily="34" charset="0"/>
                <a:cs typeface="Calibri" panose="020F0502020204030204" pitchFamily="34" charset="0"/>
              </a:rPr>
              <a:t>Has been future proofed-  it allows contract personnel to work remotely, from their home country  or on a retainer, thus giving UNDP and its personnel greater flexibility</a:t>
            </a: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sz="2000" dirty="0">
                <a:solidFill>
                  <a:srgbClr val="002060"/>
                </a:solidFill>
                <a:latin typeface="Calibri" panose="020F0502020204030204" pitchFamily="34" charset="0"/>
                <a:cs typeface="Calibri" panose="020F0502020204030204" pitchFamily="34" charset="0"/>
              </a:rPr>
              <a:t>Will enable UNDP to access a greater pool of talent and work in a more flexible and agile way in order to deliver our mandate.</a:t>
            </a: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800100" lvl="2"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US" sz="2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75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AC1C34-BDE4-4297-AFAB-EAD9392F34EE}"/>
              </a:ext>
            </a:extLst>
          </p:cNvPr>
          <p:cNvSpPr/>
          <p:nvPr/>
        </p:nvSpPr>
        <p:spPr>
          <a:xfrm>
            <a:off x="314034" y="1105530"/>
            <a:ext cx="11268366" cy="5535589"/>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gn="ctr">
              <a:buFont typeface="Arial" panose="020B0604020202020204" pitchFamily="34" charset="0"/>
              <a:buChar char="•"/>
            </a:pPr>
            <a:endParaRPr lang="en-US" sz="1200" dirty="0">
              <a:solidFill>
                <a:schemeClr val="tx1"/>
              </a:solidFill>
            </a:endParaRPr>
          </a:p>
        </p:txBody>
      </p:sp>
      <p:sp>
        <p:nvSpPr>
          <p:cNvPr id="2" name="Title 1">
            <a:extLst>
              <a:ext uri="{FF2B5EF4-FFF2-40B4-BE49-F238E27FC236}">
                <a16:creationId xmlns:a16="http://schemas.microsoft.com/office/drawing/2014/main" id="{D586ABBD-EF31-4BEE-BFAF-0CFFBAC1608F}"/>
              </a:ext>
            </a:extLst>
          </p:cNvPr>
          <p:cNvSpPr>
            <a:spLocks noGrp="1"/>
          </p:cNvSpPr>
          <p:nvPr>
            <p:ph type="title"/>
          </p:nvPr>
        </p:nvSpPr>
        <p:spPr>
          <a:xfrm>
            <a:off x="314034" y="216880"/>
            <a:ext cx="11268366" cy="548640"/>
          </a:xfrm>
        </p:spPr>
        <p:txBody>
          <a:bodyPr anchor="ctr"/>
          <a:lstStyle/>
          <a:p>
            <a:r>
              <a:rPr lang="en-US" sz="2400" dirty="0"/>
              <a:t>Key features of the I-PSA</a:t>
            </a:r>
          </a:p>
        </p:txBody>
      </p:sp>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fld id="{19B76CC6-2F0E-4D5A-91A3-99F3F07CD14B}" type="slidenum">
              <a:rPr lang="en-US" smtClean="0"/>
              <a:t>3</a:t>
            </a:fld>
            <a:endParaRPr lang="en-US" dirty="0"/>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6E2061B-A0ED-4415-BE7E-68EB1E003E5D}"/>
              </a:ext>
            </a:extLst>
          </p:cNvPr>
          <p:cNvSpPr txBox="1"/>
          <p:nvPr/>
        </p:nvSpPr>
        <p:spPr>
          <a:xfrm>
            <a:off x="421769" y="1242230"/>
            <a:ext cx="10876788" cy="6378413"/>
          </a:xfrm>
          <a:prstGeom prst="rect">
            <a:avLst/>
          </a:prstGeom>
          <a:noFill/>
        </p:spPr>
        <p:txBody>
          <a:bodyPr wrap="square" lIns="0" tIns="36576" rIns="0" bIns="0" rtlCol="0">
            <a:spAutoFit/>
          </a:bodyPr>
          <a:lstStyle/>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GB" dirty="0">
                <a:solidFill>
                  <a:srgbClr val="002060"/>
                </a:solidFill>
                <a:latin typeface="Calibri" panose="020F0502020204030204" pitchFamily="34" charset="0"/>
                <a:cs typeface="Calibri" panose="020F0502020204030204" pitchFamily="34" charset="0"/>
              </a:rPr>
              <a:t>In simple terms, it can be described as a </a:t>
            </a:r>
            <a:r>
              <a:rPr lang="en-US" dirty="0">
                <a:solidFill>
                  <a:srgbClr val="002060"/>
                </a:solidFill>
                <a:latin typeface="Calibri" panose="020F0502020204030204" pitchFamily="34" charset="0"/>
                <a:cs typeface="Calibri" panose="020F0502020204030204" pitchFamily="34" charset="0"/>
              </a:rPr>
              <a:t>Service Contract modality for international staff, and will largely end the practice of procuring consultants on a long-term basis through the current IC modality. </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GB" dirty="0">
                <a:solidFill>
                  <a:srgbClr val="002060"/>
                </a:solidFill>
                <a:latin typeface="Calibri" panose="020F0502020204030204" pitchFamily="34" charset="0"/>
                <a:cs typeface="Calibri" panose="020F0502020204030204" pitchFamily="34" charset="0"/>
              </a:rPr>
              <a:t>IPSA contracts may be of shorter or longer term duration – covering periods from a day to 1 year, and may be renewed up to maximum of 4 years, with further extensions possible after a review. A short-term retainer contract is issued for a period of time during which the services of the IPSA Contract Holder are required intermittently.</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7 classification levels (similar to P1 to D2).</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A global standard for pay-setting will be applied for overall consistency. Pay bands will be introduced, and level classifications will be generally aligned with the UN pay scale reference index. Individual remuneration will be determined by the Hiring Managers in line with experience and levels of qualifications. </a:t>
            </a:r>
            <a:r>
              <a:rPr lang="en-GB" dirty="0">
                <a:solidFill>
                  <a:srgbClr val="002060"/>
                </a:solidFill>
                <a:latin typeface="Calibri" panose="020F0502020204030204" pitchFamily="34" charset="0"/>
                <a:cs typeface="Calibri" panose="020F0502020204030204" pitchFamily="34" charset="0"/>
              </a:rPr>
              <a:t>Regular IPSA holders will have access to a range of benefits, including the possibility of </a:t>
            </a:r>
            <a:r>
              <a:rPr lang="en-US" dirty="0">
                <a:solidFill>
                  <a:srgbClr val="002060"/>
                </a:solidFill>
                <a:latin typeface="Calibri" panose="020F0502020204030204" pitchFamily="34" charset="0"/>
                <a:cs typeface="Calibri" panose="020F0502020204030204" pitchFamily="34" charset="0"/>
              </a:rPr>
              <a:t>paid annual leave, sick leave, parental leave and hardship/danger elements in their pay.</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Delegated and lighter recruitment processes, rather than the existing procurement rules</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PSAs may use years of work experience to compensate for required academic qualifications they do not have</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Medical Clearance process will be simplified, less costly and will save time</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Regular performance reviews</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r>
              <a:rPr lang="en-US" dirty="0">
                <a:solidFill>
                  <a:srgbClr val="002060"/>
                </a:solidFill>
                <a:latin typeface="Calibri" panose="020F0502020204030204" pitchFamily="34" charset="0"/>
                <a:cs typeface="Calibri" panose="020F0502020204030204" pitchFamily="34" charset="0"/>
              </a:rPr>
              <a:t>Home-based and part-time work will be possible</a:t>
            </a: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342900" lvl="1" indent="-3429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02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AC1C34-BDE4-4297-AFAB-EAD9392F34EE}"/>
              </a:ext>
            </a:extLst>
          </p:cNvPr>
          <p:cNvSpPr/>
          <p:nvPr/>
        </p:nvSpPr>
        <p:spPr>
          <a:xfrm>
            <a:off x="313164" y="1051295"/>
            <a:ext cx="11565671" cy="5585313"/>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86ABBD-EF31-4BEE-BFAF-0CFFBAC1608F}"/>
              </a:ext>
            </a:extLst>
          </p:cNvPr>
          <p:cNvSpPr>
            <a:spLocks noGrp="1"/>
          </p:cNvSpPr>
          <p:nvPr>
            <p:ph type="title"/>
          </p:nvPr>
        </p:nvSpPr>
        <p:spPr>
          <a:xfrm>
            <a:off x="314034" y="216880"/>
            <a:ext cx="11268366" cy="548640"/>
          </a:xfrm>
        </p:spPr>
        <p:txBody>
          <a:bodyPr anchor="ctr"/>
          <a:lstStyle/>
          <a:p>
            <a:r>
              <a:rPr lang="en-US" sz="2400" dirty="0"/>
              <a:t>Advantages of Regular I-PSA for individuals</a:t>
            </a:r>
          </a:p>
        </p:txBody>
      </p:sp>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76CC6-2F0E-4D5A-91A3-99F3F07CD14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6E2061B-A0ED-4415-BE7E-68EB1E003E5D}"/>
              </a:ext>
            </a:extLst>
          </p:cNvPr>
          <p:cNvSpPr txBox="1"/>
          <p:nvPr/>
        </p:nvSpPr>
        <p:spPr>
          <a:xfrm>
            <a:off x="421768" y="1138834"/>
            <a:ext cx="11160631" cy="5022914"/>
          </a:xfrm>
          <a:prstGeom prst="rect">
            <a:avLst/>
          </a:prstGeom>
          <a:noFill/>
        </p:spPr>
        <p:txBody>
          <a:bodyPr wrap="square" lIns="0" tIns="36576" rIns="0" bIns="0" rtlCol="0">
            <a:spAutoFit/>
          </a:bodyPr>
          <a:lstStyle/>
          <a:p>
            <a:pPr marL="0" lvl="1">
              <a:buClr>
                <a:srgbClr val="000000">
                  <a:lumMod val="50000"/>
                  <a:lumOff val="50000"/>
                </a:srgbClr>
              </a:buClr>
              <a:buSzPct val="70000"/>
              <a:tabLst>
                <a:tab pos="117475" algn="l"/>
              </a:tabLst>
              <a:defRPr/>
            </a:pPr>
            <a:r>
              <a:rPr lang="en-US" b="1" dirty="0">
                <a:solidFill>
                  <a:srgbClr val="002060"/>
                </a:solidFill>
                <a:latin typeface="Calibri" panose="020F0502020204030204" pitchFamily="34" charset="0"/>
                <a:cs typeface="Calibri" panose="020F0502020204030204" pitchFamily="34" charset="0"/>
              </a:rPr>
              <a:t>Consistency and fairness in setting pay, taking into account: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Cost of living component</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Danger and hardship allowance</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Monthly subsidy towards mandatory medical insurance</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Benefits:</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Salary advances</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Service incurred injury/death/disability, plus Malicious Act Insurance</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Annual leave: 2.5 days per month</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Certified sick leave:	 2 days per month, accumulating</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Uncertified sick leave: 7 days per year</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Parental leave</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lang="en-US" dirty="0">
                <a:solidFill>
                  <a:srgbClr val="002060"/>
                </a:solidFill>
                <a:latin typeface="Calibri" panose="020F0502020204030204" pitchFamily="34" charset="0"/>
                <a:cs typeface="Calibri" panose="020F0502020204030204" pitchFamily="34" charset="0"/>
              </a:rPr>
              <a:t>		Mandatory medical insurance, subsidized by the organisation</a:t>
            </a:r>
          </a:p>
          <a:p>
            <a:pPr marL="0" lvl="1">
              <a:buClr>
                <a:srgbClr val="000000">
                  <a:lumMod val="50000"/>
                  <a:lumOff val="50000"/>
                </a:srgbClr>
              </a:buClr>
              <a:buSzPct val="70000"/>
              <a:tabLst>
                <a:tab pos="117475" algn="l"/>
              </a:tabLst>
              <a:defRPr/>
            </a:pPr>
            <a:r>
              <a:rPr lang="en-US" dirty="0">
                <a:solidFill>
                  <a:srgbClr val="002060"/>
                </a:solidFill>
                <a:latin typeface="Calibri" panose="020F0502020204030204" pitchFamily="34" charset="0"/>
                <a:cs typeface="Calibri" panose="020F0502020204030204" pitchFamily="34" charset="0"/>
              </a:rPr>
              <a:t>		Termination indemnity</a:t>
            </a:r>
          </a:p>
          <a:p>
            <a:pPr marL="0" marR="0" lvl="1"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Plus: </a:t>
            </a:r>
            <a:r>
              <a:rPr kumimoji="0" 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p>
          <a:p>
            <a:pPr marL="914400" marR="0" lvl="3" indent="0" algn="l" defTabSz="914400" rtl="0" eaLnBrk="1" fontAlgn="auto" latinLnBrk="0" hangingPunct="1">
              <a:lnSpc>
                <a:spcPct val="100000"/>
              </a:lnSpc>
              <a:spcBef>
                <a:spcPts val="0"/>
              </a:spcBef>
              <a:spcAft>
                <a:spcPts val="0"/>
              </a:spcAft>
              <a:buClr>
                <a:srgbClr val="000000">
                  <a:lumMod val="50000"/>
                  <a:lumOff val="50000"/>
                </a:srgbClr>
              </a:buClr>
              <a:buSzPct val="70000"/>
              <a:buFontTx/>
              <a:buNone/>
              <a:tabLst>
                <a:tab pos="117475" algn="l"/>
              </a:tabLst>
              <a:defRPr/>
            </a:pPr>
            <a:r>
              <a:rPr kumimoji="0" lang="en-GB"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 range of </a:t>
            </a:r>
            <a:r>
              <a:rPr lang="en-GB" dirty="0">
                <a:solidFill>
                  <a:srgbClr val="002060"/>
                </a:solidFill>
                <a:latin typeface="Calibri" panose="020F0502020204030204" pitchFamily="34" charset="0"/>
                <a:cs typeface="Calibri" panose="020F0502020204030204" pitchFamily="34" charset="0"/>
              </a:rPr>
              <a:t>optional benefits and coverages to be accessed by individuals directly and at their own expense</a:t>
            </a:r>
            <a:endParaRPr lang="en-US" dirty="0">
              <a:solidFill>
                <a:srgbClr val="002060"/>
              </a:solidFill>
              <a:latin typeface="Calibri" panose="020F0502020204030204" pitchFamily="34" charset="0"/>
              <a:cs typeface="Calibri" panose="020F0502020204030204" pitchFamily="34" charset="0"/>
            </a:endParaRPr>
          </a:p>
          <a:p>
            <a:pPr marL="914400" marR="0" lvl="2" indent="0" algn="l" defTabSz="914400" rtl="0" eaLnBrk="1" fontAlgn="base" latinLnBrk="0" hangingPunct="1">
              <a:lnSpc>
                <a:spcPct val="100000"/>
              </a:lnSpc>
              <a:spcBef>
                <a:spcPts val="0"/>
              </a:spcBef>
              <a:spcAft>
                <a:spcPts val="0"/>
              </a:spcAft>
              <a:buClrTx/>
              <a:buSzTx/>
              <a:buFontTx/>
              <a:buNone/>
              <a:tabLst/>
              <a:defRPr/>
            </a:pPr>
            <a:r>
              <a:rPr lang="en-GB" dirty="0">
                <a:solidFill>
                  <a:srgbClr val="002060"/>
                </a:solidFill>
                <a:latin typeface="Calibri" panose="020F0502020204030204" pitchFamily="34" charset="0"/>
                <a:cs typeface="Calibri" panose="020F0502020204030204" pitchFamily="34" charset="0"/>
              </a:rPr>
              <a:t>Regular working hours, UN official holidays and weekends for regular IPSA contract holders apply</a:t>
            </a:r>
          </a:p>
          <a:p>
            <a:pPr marL="914400" marR="0" lvl="2"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lvl="2" fontAlgn="base">
              <a:defRPr/>
            </a:pPr>
            <a:r>
              <a:rPr lang="en-US" dirty="0">
                <a:solidFill>
                  <a:srgbClr val="002060"/>
                </a:solidFill>
                <a:latin typeface="Calibri" panose="020F0502020204030204" pitchFamily="34" charset="0"/>
                <a:cs typeface="Calibri" panose="020F0502020204030204" pitchFamily="34" charset="0"/>
              </a:rPr>
              <a:t>IPSAs will have increased access to career opportunities</a:t>
            </a:r>
            <a:endParaRPr kumimoji="0" lang="en-GB"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013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88791F-EF1A-4B92-8C5E-4396EF095645}"/>
              </a:ext>
            </a:extLst>
          </p:cNvPr>
          <p:cNvSpPr/>
          <p:nvPr/>
        </p:nvSpPr>
        <p:spPr>
          <a:xfrm>
            <a:off x="314034" y="1105531"/>
            <a:ext cx="11268366" cy="5443538"/>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gn="ctr">
              <a:buFont typeface="Arial" panose="020B0604020202020204" pitchFamily="34" charset="0"/>
              <a:buChar char="•"/>
            </a:pPr>
            <a:endParaRPr lang="en-US" sz="1200" dirty="0">
              <a:solidFill>
                <a:schemeClr val="tx1"/>
              </a:solidFill>
            </a:endParaRPr>
          </a:p>
        </p:txBody>
      </p:sp>
      <p:sp>
        <p:nvSpPr>
          <p:cNvPr id="2" name="Title 1">
            <a:extLst>
              <a:ext uri="{FF2B5EF4-FFF2-40B4-BE49-F238E27FC236}">
                <a16:creationId xmlns:a16="http://schemas.microsoft.com/office/drawing/2014/main" id="{FE0768B0-3C94-4B63-A7B0-F0F6D2BF31D5}"/>
              </a:ext>
            </a:extLst>
          </p:cNvPr>
          <p:cNvSpPr>
            <a:spLocks noGrp="1"/>
          </p:cNvSpPr>
          <p:nvPr>
            <p:ph type="title"/>
          </p:nvPr>
        </p:nvSpPr>
        <p:spPr>
          <a:xfrm>
            <a:off x="222593" y="18644"/>
            <a:ext cx="11268366" cy="548640"/>
          </a:xfrm>
        </p:spPr>
        <p:txBody>
          <a:bodyPr/>
          <a:lstStyle/>
          <a:p>
            <a:br>
              <a:rPr lang="en-US" sz="2400" dirty="0"/>
            </a:br>
            <a:r>
              <a:rPr lang="en-US" sz="2400" dirty="0"/>
              <a:t>When is the I-PSA used?</a:t>
            </a:r>
          </a:p>
        </p:txBody>
      </p:sp>
      <p:sp>
        <p:nvSpPr>
          <p:cNvPr id="4" name="Slide Number Placeholder 3">
            <a:extLst>
              <a:ext uri="{FF2B5EF4-FFF2-40B4-BE49-F238E27FC236}">
                <a16:creationId xmlns:a16="http://schemas.microsoft.com/office/drawing/2014/main" id="{9E329AE5-B799-41A9-BE2C-5CD89E452AEC}"/>
              </a:ext>
            </a:extLst>
          </p:cNvPr>
          <p:cNvSpPr>
            <a:spLocks noGrp="1"/>
          </p:cNvSpPr>
          <p:nvPr>
            <p:ph type="sldNum" sz="quarter" idx="11"/>
          </p:nvPr>
        </p:nvSpPr>
        <p:spPr/>
        <p:txBody>
          <a:bodyPr/>
          <a:lstStyle/>
          <a:p>
            <a:fld id="{19B76CC6-2F0E-4D5A-91A3-99F3F07CD14B}" type="slidenum">
              <a:rPr lang="en-US" smtClean="0"/>
              <a:t>5</a:t>
            </a:fld>
            <a:endParaRPr lang="en-US" dirty="0"/>
          </a:p>
        </p:txBody>
      </p:sp>
      <p:sp>
        <p:nvSpPr>
          <p:cNvPr id="5" name="Rectangle 4">
            <a:extLst>
              <a:ext uri="{FF2B5EF4-FFF2-40B4-BE49-F238E27FC236}">
                <a16:creationId xmlns:a16="http://schemas.microsoft.com/office/drawing/2014/main" id="{546B163B-C103-4468-BBFE-D4B64AB660E3}"/>
              </a:ext>
            </a:extLst>
          </p:cNvPr>
          <p:cNvSpPr/>
          <p:nvPr/>
        </p:nvSpPr>
        <p:spPr>
          <a:xfrm>
            <a:off x="443573" y="1331005"/>
            <a:ext cx="11268366" cy="7614392"/>
          </a:xfrm>
          <a:prstGeom prst="rect">
            <a:avLst/>
          </a:prstGeom>
        </p:spPr>
        <p:txBody>
          <a:bodyPr wrap="square">
            <a:spAutoFit/>
          </a:bodyPr>
          <a:lstStyle/>
          <a:p>
            <a:pPr fontAlgn="base">
              <a:defRPr/>
            </a:pPr>
            <a:r>
              <a:rPr lang="en-GB" sz="2000" dirty="0">
                <a:solidFill>
                  <a:srgbClr val="002060"/>
                </a:solidFill>
                <a:latin typeface="Calibri" panose="020F0502020204030204" pitchFamily="34" charset="0"/>
                <a:cs typeface="Calibri" panose="020F0502020204030204" pitchFamily="34" charset="0"/>
              </a:rPr>
              <a:t>The new IPSA framework sets out clear criteria for where this modality should be used, compared to other staff and non-staff modalities. This</a:t>
            </a:r>
            <a:r>
              <a:rPr lang="en-GB" sz="2000" dirty="0">
                <a:solidFill>
                  <a:srgbClr val="FF0000"/>
                </a:solidFill>
                <a:latin typeface="Calibri" panose="020F0502020204030204" pitchFamily="34" charset="0"/>
                <a:cs typeface="Calibri" panose="020F0502020204030204" pitchFamily="34" charset="0"/>
              </a:rPr>
              <a:t> </a:t>
            </a:r>
            <a:r>
              <a:rPr lang="en-GB" sz="2000" dirty="0">
                <a:solidFill>
                  <a:srgbClr val="002060"/>
                </a:solidFill>
                <a:latin typeface="Calibri" panose="020F0502020204030204" pitchFamily="34" charset="0"/>
                <a:cs typeface="Calibri" panose="020F0502020204030204" pitchFamily="34" charset="0"/>
              </a:rPr>
              <a:t>responds to repeated audit recommendations on the use of different contract modalities, and allows managers to make the right choice depending on their needs (functional, duration and funding sources) in a consistent and predictable manner</a:t>
            </a:r>
          </a:p>
          <a:p>
            <a:pPr fontAlgn="base">
              <a:defRPr/>
            </a:pPr>
            <a:endParaRPr lang="en-GB" sz="2000" dirty="0">
              <a:solidFill>
                <a:srgbClr val="002060"/>
              </a:solidFill>
              <a:latin typeface="Calibri" panose="020F0502020204030204" pitchFamily="34" charset="0"/>
              <a:cs typeface="Calibri" panose="020F0502020204030204" pitchFamily="34" charset="0"/>
            </a:endParaRPr>
          </a:p>
          <a:p>
            <a:pPr fontAlgn="base">
              <a:defRPr/>
            </a:pPr>
            <a:r>
              <a:rPr lang="en-GB" sz="2000" dirty="0">
                <a:solidFill>
                  <a:srgbClr val="002060"/>
                </a:solidFill>
                <a:latin typeface="Calibri" panose="020F0502020204030204" pitchFamily="34" charset="0"/>
                <a:cs typeface="Calibri" panose="020F0502020204030204" pitchFamily="34" charset="0"/>
              </a:rPr>
              <a:t>I-PSA is most appropriate for:</a:t>
            </a:r>
          </a:p>
          <a:p>
            <a:pPr lvl="1" indent="-285750" fontAlgn="base">
              <a:buFont typeface="Arial" panose="020B0604020202020204" pitchFamily="34" charset="0"/>
              <a:buChar char="•"/>
              <a:defRPr/>
            </a:pPr>
            <a:r>
              <a:rPr lang="en-GB" sz="2000" dirty="0">
                <a:solidFill>
                  <a:srgbClr val="002060"/>
                </a:solidFill>
                <a:latin typeface="Calibri" panose="020F0502020204030204" pitchFamily="34" charset="0"/>
                <a:cs typeface="Calibri" panose="020F0502020204030204" pitchFamily="34" charset="0"/>
              </a:rPr>
              <a:t>For functions that are mainly project-funded</a:t>
            </a:r>
          </a:p>
          <a:p>
            <a:pPr lvl="1" indent="-285750" fontAlgn="base">
              <a:buFont typeface="Arial" panose="020B0604020202020204" pitchFamily="34" charset="0"/>
              <a:buChar char="•"/>
              <a:defRPr/>
            </a:pPr>
            <a:r>
              <a:rPr lang="en-GB" sz="2000" dirty="0">
                <a:solidFill>
                  <a:srgbClr val="002060"/>
                </a:solidFill>
                <a:latin typeface="Calibri" panose="020F0502020204030204" pitchFamily="34" charset="0"/>
                <a:cs typeface="Calibri" panose="020F0502020204030204" pitchFamily="34" charset="0"/>
              </a:rPr>
              <a:t>For services that are needed where the volume of work varies due to the nature of UNDP’s business model   </a:t>
            </a:r>
          </a:p>
          <a:p>
            <a:pPr lvl="1" indent="-285750" fontAlgn="base">
              <a:buFont typeface="Arial" panose="020B0604020202020204" pitchFamily="34" charset="0"/>
              <a:buChar char="•"/>
              <a:defRPr/>
            </a:pPr>
            <a:r>
              <a:rPr lang="en-GB" sz="2000" dirty="0">
                <a:solidFill>
                  <a:srgbClr val="002060"/>
                </a:solidFill>
                <a:latin typeface="Calibri" panose="020F0502020204030204" pitchFamily="34" charset="0"/>
                <a:cs typeface="Calibri" panose="020F0502020204030204" pitchFamily="34" charset="0"/>
              </a:rPr>
              <a:t>When services are not of inherent nature </a:t>
            </a:r>
          </a:p>
          <a:p>
            <a:pPr marL="171450" lvl="1" fontAlgn="base">
              <a:defRPr/>
            </a:pPr>
            <a:endParaRPr lang="en-GB" sz="2000" strike="sngStrike" dirty="0">
              <a:solidFill>
                <a:srgbClr val="002060"/>
              </a:solidFill>
              <a:latin typeface="Calibri" panose="020F0502020204030204" pitchFamily="34" charset="0"/>
              <a:cs typeface="Calibri" panose="020F0502020204030204" pitchFamily="34" charset="0"/>
            </a:endParaRPr>
          </a:p>
          <a:p>
            <a:pPr marL="171450" lvl="1" fontAlgn="base">
              <a:defRPr/>
            </a:pPr>
            <a:r>
              <a:rPr lang="en-GB" sz="2000" dirty="0">
                <a:solidFill>
                  <a:srgbClr val="002060"/>
                </a:solidFill>
                <a:latin typeface="Calibri" panose="020F0502020204030204" pitchFamily="34" charset="0"/>
                <a:cs typeface="Calibri" panose="020F0502020204030204" pitchFamily="34" charset="0"/>
              </a:rPr>
              <a:t>International ICs will continue to be used for work where a specific product – such as an analysis or a report – is to be provided on the basis of a single, lump sum-based payment.</a:t>
            </a:r>
          </a:p>
          <a:p>
            <a:pPr indent="-457200">
              <a:lnSpc>
                <a:spcPct val="85000"/>
              </a:lnSpc>
              <a:spcBef>
                <a:spcPts val="300"/>
              </a:spcBef>
              <a:spcAft>
                <a:spcPts val="800"/>
              </a:spcAft>
              <a:buClr>
                <a:srgbClr val="000000">
                  <a:lumMod val="50000"/>
                  <a:lumOff val="50000"/>
                </a:srgbClr>
              </a:buClr>
              <a:buSzPct val="70000"/>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GB"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GB" sz="2000" dirty="0">
              <a:solidFill>
                <a:srgbClr val="002060"/>
              </a:solidFill>
              <a:latin typeface="Calibri" panose="020F0502020204030204" pitchFamily="34" charset="0"/>
              <a:cs typeface="Calibri" panose="020F0502020204030204" pitchFamily="34" charset="0"/>
            </a:endParaRPr>
          </a:p>
          <a:p>
            <a:pPr lvl="1" indent="-4572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GB" sz="2000" dirty="0">
              <a:solidFill>
                <a:srgbClr val="002060"/>
              </a:solidFill>
              <a:latin typeface="Calibri" panose="020F0502020204030204" pitchFamily="34" charset="0"/>
              <a:cs typeface="Calibri" panose="020F0502020204030204" pitchFamily="34" charset="0"/>
            </a:endParaRPr>
          </a:p>
          <a:p>
            <a:pPr lvl="1" indent="-4572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GB" sz="4800" dirty="0">
              <a:solidFill>
                <a:srgbClr val="002060"/>
              </a:solidFill>
              <a:latin typeface="Calibri" panose="020F0502020204030204" pitchFamily="34" charset="0"/>
              <a:cs typeface="Calibri" panose="020F0502020204030204" pitchFamily="34" charset="0"/>
            </a:endParaRPr>
          </a:p>
          <a:p>
            <a:pPr lvl="1"/>
            <a:endParaRPr lang="en-US" sz="4800" dirty="0">
              <a:solidFill>
                <a:srgbClr val="0020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A2C58F-3763-4890-A5CD-D373F485D695}"/>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308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88791F-EF1A-4B92-8C5E-4396EF095645}"/>
              </a:ext>
            </a:extLst>
          </p:cNvPr>
          <p:cNvSpPr/>
          <p:nvPr/>
        </p:nvSpPr>
        <p:spPr>
          <a:xfrm>
            <a:off x="314034" y="1105531"/>
            <a:ext cx="11268366" cy="5443538"/>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lgn="ctr">
              <a:buFont typeface="Arial" panose="020B0604020202020204" pitchFamily="34" charset="0"/>
              <a:buChar char="•"/>
            </a:pPr>
            <a:endParaRPr lang="en-US" sz="1200" dirty="0">
              <a:solidFill>
                <a:schemeClr val="tx1"/>
              </a:solidFill>
            </a:endParaRPr>
          </a:p>
        </p:txBody>
      </p:sp>
      <p:sp>
        <p:nvSpPr>
          <p:cNvPr id="2" name="Title 1">
            <a:extLst>
              <a:ext uri="{FF2B5EF4-FFF2-40B4-BE49-F238E27FC236}">
                <a16:creationId xmlns:a16="http://schemas.microsoft.com/office/drawing/2014/main" id="{FE0768B0-3C94-4B63-A7B0-F0F6D2BF31D5}"/>
              </a:ext>
            </a:extLst>
          </p:cNvPr>
          <p:cNvSpPr>
            <a:spLocks noGrp="1"/>
          </p:cNvSpPr>
          <p:nvPr>
            <p:ph type="title"/>
          </p:nvPr>
        </p:nvSpPr>
        <p:spPr>
          <a:xfrm>
            <a:off x="222593" y="18644"/>
            <a:ext cx="11268366" cy="548640"/>
          </a:xfrm>
        </p:spPr>
        <p:txBody>
          <a:bodyPr/>
          <a:lstStyle/>
          <a:p>
            <a:br>
              <a:rPr lang="en-US" sz="2400" dirty="0"/>
            </a:br>
            <a:r>
              <a:rPr lang="en-US" sz="2400" dirty="0"/>
              <a:t>What does the I-PSA mean for current International Individual Contractors (ICs)?</a:t>
            </a:r>
          </a:p>
        </p:txBody>
      </p:sp>
      <p:sp>
        <p:nvSpPr>
          <p:cNvPr id="4" name="Slide Number Placeholder 3">
            <a:extLst>
              <a:ext uri="{FF2B5EF4-FFF2-40B4-BE49-F238E27FC236}">
                <a16:creationId xmlns:a16="http://schemas.microsoft.com/office/drawing/2014/main" id="{9E329AE5-B799-41A9-BE2C-5CD89E452AEC}"/>
              </a:ext>
            </a:extLst>
          </p:cNvPr>
          <p:cNvSpPr>
            <a:spLocks noGrp="1"/>
          </p:cNvSpPr>
          <p:nvPr>
            <p:ph type="sldNum" sz="quarter" idx="11"/>
          </p:nvPr>
        </p:nvSpPr>
        <p:spPr/>
        <p:txBody>
          <a:bodyPr/>
          <a:lstStyle/>
          <a:p>
            <a:fld id="{19B76CC6-2F0E-4D5A-91A3-99F3F07CD14B}" type="slidenum">
              <a:rPr lang="en-US" smtClean="0"/>
              <a:t>6</a:t>
            </a:fld>
            <a:endParaRPr lang="en-US" dirty="0"/>
          </a:p>
        </p:txBody>
      </p:sp>
      <p:sp>
        <p:nvSpPr>
          <p:cNvPr id="5" name="Rectangle 4">
            <a:extLst>
              <a:ext uri="{FF2B5EF4-FFF2-40B4-BE49-F238E27FC236}">
                <a16:creationId xmlns:a16="http://schemas.microsoft.com/office/drawing/2014/main" id="{546B163B-C103-4468-BBFE-D4B64AB660E3}"/>
              </a:ext>
            </a:extLst>
          </p:cNvPr>
          <p:cNvSpPr/>
          <p:nvPr/>
        </p:nvSpPr>
        <p:spPr>
          <a:xfrm>
            <a:off x="443573" y="1331005"/>
            <a:ext cx="11268366" cy="6896247"/>
          </a:xfrm>
          <a:prstGeom prst="rect">
            <a:avLst/>
          </a:prstGeom>
        </p:spPr>
        <p:txBody>
          <a:bodyPr wrap="square">
            <a:spAutoFit/>
          </a:bodyPr>
          <a:lstStyle/>
          <a:p>
            <a:pPr marL="0" lvl="1" fontAlgn="base">
              <a:lnSpc>
                <a:spcPct val="85000"/>
              </a:lnSpc>
              <a:spcBef>
                <a:spcPts val="300"/>
              </a:spcBef>
              <a:spcAft>
                <a:spcPts val="800"/>
              </a:spcAft>
              <a:buClr>
                <a:srgbClr val="000000">
                  <a:lumMod val="50000"/>
                  <a:lumOff val="50000"/>
                </a:srgbClr>
              </a:buClr>
              <a:buSzPct val="70000"/>
              <a:tabLst>
                <a:tab pos="117475" algn="l"/>
              </a:tabLst>
              <a:defRPr/>
            </a:pPr>
            <a:r>
              <a:rPr lang="en-US" sz="2000" dirty="0">
                <a:solidFill>
                  <a:srgbClr val="002060"/>
                </a:solidFill>
                <a:latin typeface="Calibri" panose="020F0502020204030204" pitchFamily="34" charset="0"/>
                <a:cs typeface="Calibri" panose="020F0502020204030204" pitchFamily="34" charset="0"/>
              </a:rPr>
              <a:t>Contractors currently working under the International IC modality, and whose contracts are based on regular, periodic payment (not lump-sum based),  will be required to convert to I-PSA contracts following expiration of their existing contract or by the end 2021, whichever is first. </a:t>
            </a:r>
          </a:p>
          <a:p>
            <a:pPr marL="0" lvl="1" fontAlgn="base">
              <a:lnSpc>
                <a:spcPct val="85000"/>
              </a:lnSpc>
              <a:spcBef>
                <a:spcPts val="300"/>
              </a:spcBef>
              <a:spcAft>
                <a:spcPts val="800"/>
              </a:spcAft>
              <a:buClr>
                <a:srgbClr val="000000">
                  <a:lumMod val="50000"/>
                  <a:lumOff val="50000"/>
                </a:srgbClr>
              </a:buClr>
              <a:buSzPct val="70000"/>
              <a:tabLst>
                <a:tab pos="117475" algn="l"/>
              </a:tabLst>
              <a:defRPr/>
            </a:pPr>
            <a:endParaRPr lang="en-US" sz="2000" dirty="0">
              <a:solidFill>
                <a:srgbClr val="002060"/>
              </a:solidFill>
              <a:latin typeface="Calibri" panose="020F0502020204030204" pitchFamily="34" charset="0"/>
              <a:cs typeface="Calibri" panose="020F0502020204030204" pitchFamily="34" charset="0"/>
            </a:endParaRPr>
          </a:p>
          <a:p>
            <a:pPr marL="628650" lvl="2" indent="-342900" fontAlgn="base">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They will not have </a:t>
            </a:r>
            <a:r>
              <a:rPr lang="en-GB" sz="2000" dirty="0">
                <a:solidFill>
                  <a:srgbClr val="002060"/>
                </a:solidFill>
                <a:latin typeface="Calibri" panose="020F0502020204030204" pitchFamily="34" charset="0"/>
                <a:cs typeface="Calibri" panose="020F0502020204030204" pitchFamily="34" charset="0"/>
              </a:rPr>
              <a:t>to undergo a competitive hiring process, provided they accept and that their conversions comply fully with the IPSA contract, its terms and conditions, and remuneration-setting methodology </a:t>
            </a:r>
          </a:p>
          <a:p>
            <a:pPr marL="628650" lvl="2" indent="-342900" fontAlgn="base">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Upon conversion to IPSA, they will benefit from the benefits described</a:t>
            </a:r>
          </a:p>
          <a:p>
            <a:pPr marL="0" lvl="1" fontAlgn="base">
              <a:lnSpc>
                <a:spcPct val="85000"/>
              </a:lnSpc>
              <a:spcBef>
                <a:spcPts val="300"/>
              </a:spcBef>
              <a:spcAft>
                <a:spcPts val="800"/>
              </a:spcAft>
              <a:buClr>
                <a:srgbClr val="000000">
                  <a:lumMod val="50000"/>
                  <a:lumOff val="50000"/>
                </a:srgbClr>
              </a:buClr>
              <a:buSzPct val="70000"/>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0" lvl="1" fontAlgn="base">
              <a:lnSpc>
                <a:spcPct val="85000"/>
              </a:lnSpc>
              <a:spcBef>
                <a:spcPts val="300"/>
              </a:spcBef>
              <a:spcAft>
                <a:spcPts val="800"/>
              </a:spcAft>
              <a:buClr>
                <a:srgbClr val="000000">
                  <a:lumMod val="50000"/>
                  <a:lumOff val="50000"/>
                </a:srgbClr>
              </a:buClr>
              <a:buSzPct val="70000"/>
              <a:tabLst>
                <a:tab pos="117475" algn="l"/>
              </a:tabLst>
              <a:defRPr/>
            </a:pPr>
            <a:r>
              <a:rPr lang="en-US" sz="2000" dirty="0">
                <a:solidFill>
                  <a:srgbClr val="002060"/>
                </a:solidFill>
                <a:latin typeface="Calibri" panose="020F0502020204030204" pitchFamily="34" charset="0"/>
                <a:cs typeface="Calibri" panose="020F0502020204030204" pitchFamily="34" charset="0"/>
              </a:rPr>
              <a:t>Those contractors whose contracts are based on a lump sum payment for provision of a specific deliverable will continue on International IC contracts and will not be affected by the I- PSA.</a:t>
            </a:r>
          </a:p>
          <a:p>
            <a:pPr marL="0" lvl="1">
              <a:lnSpc>
                <a:spcPct val="85000"/>
              </a:lnSpc>
              <a:spcBef>
                <a:spcPts val="300"/>
              </a:spcBef>
              <a:spcAft>
                <a:spcPts val="800"/>
              </a:spcAft>
              <a:buClr>
                <a:srgbClr val="000000">
                  <a:lumMod val="50000"/>
                  <a:lumOff val="50000"/>
                </a:srgbClr>
              </a:buClr>
              <a:buSzPct val="70000"/>
              <a:tabLst>
                <a:tab pos="117475" algn="l"/>
              </a:tabLst>
            </a:pPr>
            <a:endParaRPr lang="en-US" sz="2000" dirty="0">
              <a:solidFill>
                <a:srgbClr val="002060"/>
              </a:solidFill>
              <a:highlight>
                <a:srgbClr val="FFFF00"/>
              </a:highlight>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US" sz="2000" dirty="0">
              <a:solidFill>
                <a:srgbClr val="002060"/>
              </a:solidFill>
              <a:latin typeface="Calibri" panose="020F0502020204030204" pitchFamily="34" charset="0"/>
              <a:cs typeface="Calibri" panose="020F0502020204030204" pitchFamily="34" charset="0"/>
            </a:endParaRPr>
          </a:p>
          <a:p>
            <a:pPr marL="0" lvl="1">
              <a:lnSpc>
                <a:spcPct val="85000"/>
              </a:lnSpc>
              <a:spcBef>
                <a:spcPts val="300"/>
              </a:spcBef>
              <a:spcAft>
                <a:spcPts val="800"/>
              </a:spcAft>
              <a:buClr>
                <a:srgbClr val="000000">
                  <a:lumMod val="50000"/>
                  <a:lumOff val="50000"/>
                </a:srgbClr>
              </a:buClr>
              <a:buSzPct val="70000"/>
              <a:tabLst>
                <a:tab pos="117475" algn="l"/>
              </a:tabLst>
            </a:pPr>
            <a:endParaRPr lang="en-GB" sz="2000" dirty="0">
              <a:solidFill>
                <a:srgbClr val="002060"/>
              </a:solidFill>
              <a:latin typeface="Calibri" panose="020F0502020204030204" pitchFamily="34" charset="0"/>
              <a:cs typeface="Calibri" panose="020F0502020204030204" pitchFamily="34" charset="0"/>
            </a:endParaRPr>
          </a:p>
          <a:p>
            <a:pPr lvl="1" indent="-4572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GB" sz="2000" dirty="0">
              <a:solidFill>
                <a:srgbClr val="002060"/>
              </a:solidFill>
              <a:latin typeface="Calibri" panose="020F0502020204030204" pitchFamily="34" charset="0"/>
              <a:cs typeface="Calibri" panose="020F0502020204030204" pitchFamily="34" charset="0"/>
            </a:endParaRPr>
          </a:p>
          <a:p>
            <a:pPr lvl="1" indent="-457200">
              <a:lnSpc>
                <a:spcPct val="85000"/>
              </a:lnSpc>
              <a:spcBef>
                <a:spcPts val="300"/>
              </a:spcBef>
              <a:spcAft>
                <a:spcPts val="800"/>
              </a:spcAft>
              <a:buClr>
                <a:srgbClr val="000000">
                  <a:lumMod val="50000"/>
                  <a:lumOff val="50000"/>
                </a:srgbClr>
              </a:buClr>
              <a:buSzPct val="70000"/>
              <a:buFont typeface="Arial" panose="020B0604020202020204" pitchFamily="34" charset="0"/>
              <a:buChar char="•"/>
              <a:tabLst>
                <a:tab pos="117475" algn="l"/>
              </a:tabLst>
            </a:pPr>
            <a:endParaRPr lang="en-GB" sz="4800" dirty="0">
              <a:solidFill>
                <a:srgbClr val="002060"/>
              </a:solidFill>
              <a:latin typeface="Calibri" panose="020F0502020204030204" pitchFamily="34" charset="0"/>
              <a:cs typeface="Calibri" panose="020F0502020204030204" pitchFamily="34" charset="0"/>
            </a:endParaRPr>
          </a:p>
          <a:p>
            <a:pPr lvl="1"/>
            <a:endParaRPr lang="en-US" sz="4800" dirty="0">
              <a:solidFill>
                <a:srgbClr val="0020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A2C58F-3763-4890-A5CD-D373F485D695}"/>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710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AC1C34-BDE4-4297-AFAB-EAD9392F34EE}"/>
              </a:ext>
            </a:extLst>
          </p:cNvPr>
          <p:cNvSpPr/>
          <p:nvPr/>
        </p:nvSpPr>
        <p:spPr>
          <a:xfrm>
            <a:off x="357792" y="1223527"/>
            <a:ext cx="11268366" cy="5443538"/>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The administration of the recruitment process and contracts, including payroll, will be conducted by the GSSU.</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Hiring units will make the final decision on the selection</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Recruitment of IPSAs will not be subjected to any corporate review bodies’ reviews (e.g. ACP, CRB, etc.) </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Hiring Business Units will submit their requests for recruitment, contract issuance, extension</a:t>
            </a:r>
            <a:r>
              <a:rPr lang="en-GB" sz="2000" dirty="0">
                <a:solidFill>
                  <a:srgbClr val="FF0000"/>
                </a:solidFill>
                <a:latin typeface="Calibri" panose="020F0502020204030204" pitchFamily="34" charset="0"/>
                <a:cs typeface="Calibri" panose="020F0502020204030204" pitchFamily="34" charset="0"/>
              </a:rPr>
              <a:t>, </a:t>
            </a:r>
            <a:r>
              <a:rPr lang="en-GB" sz="2000" dirty="0">
                <a:solidFill>
                  <a:srgbClr val="002060"/>
                </a:solidFill>
                <a:latin typeface="Calibri" panose="020F0502020204030204" pitchFamily="34" charset="0"/>
                <a:cs typeface="Calibri" panose="020F0502020204030204" pitchFamily="34" charset="0"/>
              </a:rPr>
              <a:t>conversions and terminations to the GSSU for processing.</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A remuneration setting tool helps managers determine the appropriate fee payment</a:t>
            </a:r>
          </a:p>
          <a:p>
            <a:pPr marL="0" lvl="1">
              <a:buClr>
                <a:srgbClr val="000000">
                  <a:lumMod val="50000"/>
                  <a:lumOff val="50000"/>
                </a:srgbClr>
              </a:buClr>
              <a:buSzPct val="70000"/>
              <a:tabLst>
                <a:tab pos="117475" algn="l"/>
              </a:tabLst>
              <a:defRPr/>
            </a:pPr>
            <a:endParaRPr lang="en-GB"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GB" sz="2000" dirty="0">
                <a:solidFill>
                  <a:srgbClr val="002060"/>
                </a:solidFill>
                <a:latin typeface="Calibri" panose="020F0502020204030204" pitchFamily="34" charset="0"/>
                <a:cs typeface="Calibri" panose="020F0502020204030204" pitchFamily="34" charset="0"/>
              </a:rPr>
              <a:t>Existing global rosters, for example GPN and Express roster, will continue to be a source for expedited recruitment on Short-term IPSAs.</a:t>
            </a:r>
          </a:p>
        </p:txBody>
      </p:sp>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fld id="{19B76CC6-2F0E-4D5A-91A3-99F3F07CD14B}" type="slidenum">
              <a:rPr lang="en-US" smtClean="0"/>
              <a:t>7</a:t>
            </a:fld>
            <a:endParaRPr lang="en-US" dirty="0"/>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C4F00749-5607-4284-8EFA-CDF010A79F66}"/>
              </a:ext>
            </a:extLst>
          </p:cNvPr>
          <p:cNvSpPr txBox="1">
            <a:spLocks/>
          </p:cNvSpPr>
          <p:nvPr/>
        </p:nvSpPr>
        <p:spPr>
          <a:xfrm>
            <a:off x="357792" y="190935"/>
            <a:ext cx="11268366" cy="54864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b="1" kern="1200">
                <a:solidFill>
                  <a:schemeClr val="tx2"/>
                </a:solidFill>
                <a:latin typeface="Calibri" panose="020F0502020204030204" pitchFamily="34" charset="0"/>
                <a:ea typeface="+mj-ea"/>
                <a:cs typeface="Calibri" panose="020F0502020204030204" pitchFamily="34" charset="0"/>
              </a:defRPr>
            </a:lvl1pPr>
          </a:lstStyle>
          <a:p>
            <a:r>
              <a:rPr lang="en-US" sz="2400" dirty="0"/>
              <a:t>Administration of I-PSA</a:t>
            </a:r>
          </a:p>
        </p:txBody>
      </p:sp>
    </p:spTree>
    <p:extLst>
      <p:ext uri="{BB962C8B-B14F-4D97-AF65-F5344CB8AC3E}">
        <p14:creationId xmlns:p14="http://schemas.microsoft.com/office/powerpoint/2010/main" val="172682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ABBD-EF31-4BEE-BFAF-0CFFBAC1608F}"/>
              </a:ext>
            </a:extLst>
          </p:cNvPr>
          <p:cNvSpPr>
            <a:spLocks noGrp="1"/>
          </p:cNvSpPr>
          <p:nvPr>
            <p:ph type="title"/>
          </p:nvPr>
        </p:nvSpPr>
        <p:spPr>
          <a:xfrm>
            <a:off x="314034" y="216880"/>
            <a:ext cx="11268366" cy="548640"/>
          </a:xfrm>
        </p:spPr>
        <p:txBody>
          <a:bodyPr anchor="ctr"/>
          <a:lstStyle/>
          <a:p>
            <a:r>
              <a:rPr lang="en-US" sz="2400" dirty="0"/>
              <a:t>Further information</a:t>
            </a:r>
          </a:p>
        </p:txBody>
      </p:sp>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76CC6-2F0E-4D5A-91A3-99F3F07CD14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48CB152-784B-4BA0-B03C-EF580AE1E062}"/>
              </a:ext>
            </a:extLst>
          </p:cNvPr>
          <p:cNvSpPr/>
          <p:nvPr/>
        </p:nvSpPr>
        <p:spPr>
          <a:xfrm>
            <a:off x="314034" y="1050327"/>
            <a:ext cx="11268366" cy="5443538"/>
          </a:xfrm>
          <a:prstGeom prst="rect">
            <a:avLst/>
          </a:prstGeom>
          <a:solidFill>
            <a:schemeClr val="tx2"/>
          </a:solidFill>
          <a:ln w="952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Policy on POPP</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US"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GSSU website</a:t>
            </a:r>
          </a:p>
          <a:p>
            <a:pPr marL="0" lvl="1">
              <a:buClr>
                <a:srgbClr val="000000">
                  <a:lumMod val="50000"/>
                  <a:lumOff val="50000"/>
                </a:srgbClr>
              </a:buClr>
              <a:buSzPct val="70000"/>
              <a:tabLst>
                <a:tab pos="117475" algn="l"/>
              </a:tabLst>
              <a:defRPr/>
            </a:pPr>
            <a:endParaRPr lang="en-US" sz="2000" b="1"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FAQs and webinars per audience</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US"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Your People Champion</a:t>
            </a:r>
          </a:p>
          <a:p>
            <a:pPr marL="342900" lvl="1" indent="-342900">
              <a:buClr>
                <a:srgbClr val="000000">
                  <a:lumMod val="50000"/>
                  <a:lumOff val="50000"/>
                </a:srgbClr>
              </a:buClr>
              <a:buSzPct val="70000"/>
              <a:buFont typeface="Arial" panose="020B0604020202020204" pitchFamily="34" charset="0"/>
              <a:buChar char="•"/>
              <a:tabLst>
                <a:tab pos="117475" algn="l"/>
              </a:tabLst>
              <a:defRPr/>
            </a:pPr>
            <a:endParaRPr lang="en-US" sz="2000" dirty="0">
              <a:solidFill>
                <a:srgbClr val="002060"/>
              </a:solidFill>
              <a:latin typeface="Calibri" panose="020F0502020204030204" pitchFamily="34" charset="0"/>
              <a:cs typeface="Calibri" panose="020F0502020204030204" pitchFamily="34" charset="0"/>
            </a:endParaRPr>
          </a:p>
          <a:p>
            <a:pPr marL="342900" lvl="1" indent="-342900">
              <a:buClr>
                <a:srgbClr val="000000">
                  <a:lumMod val="50000"/>
                  <a:lumOff val="50000"/>
                </a:srgbClr>
              </a:buClr>
              <a:buSzPct val="70000"/>
              <a:buFont typeface="Arial" panose="020B0604020202020204" pitchFamily="34" charset="0"/>
              <a:buChar char="•"/>
              <a:tabLst>
                <a:tab pos="117475" algn="l"/>
              </a:tabLst>
              <a:defRPr/>
            </a:pPr>
            <a:r>
              <a:rPr lang="en-US" sz="2000" dirty="0">
                <a:solidFill>
                  <a:srgbClr val="002060"/>
                </a:solidFill>
                <a:latin typeface="Calibri" panose="020F0502020204030204" pitchFamily="34" charset="0"/>
                <a:cs typeface="Calibri" panose="020F0502020204030204" pitchFamily="34" charset="0"/>
              </a:rPr>
              <a:t>Ask your questions on the dedicated Yammer Page</a:t>
            </a:r>
          </a:p>
          <a:p>
            <a:pPr marL="0" lvl="1">
              <a:buClr>
                <a:srgbClr val="000000">
                  <a:lumMod val="50000"/>
                  <a:lumOff val="50000"/>
                </a:srgbClr>
              </a:buClr>
              <a:buSzPct val="70000"/>
              <a:tabLst>
                <a:tab pos="117475" algn="l"/>
              </a:tabLst>
              <a:defRPr/>
            </a:pP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914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B3309-F2EB-473C-9EE4-653A56830098}"/>
              </a:ext>
            </a:extLst>
          </p:cNvPr>
          <p:cNvSpPr>
            <a:spLocks noGrp="1"/>
          </p:cNvSpPr>
          <p:nvPr>
            <p:ph type="sldNum" sz="quarter" idx="11"/>
          </p:nvPr>
        </p:nvSpPr>
        <p:spPr/>
        <p:txBody>
          <a:bodyPr/>
          <a:lstStyle/>
          <a:p>
            <a:fld id="{19B76CC6-2F0E-4D5A-91A3-99F3F07CD14B}" type="slidenum">
              <a:rPr lang="en-US" smtClean="0"/>
              <a:t>9</a:t>
            </a:fld>
            <a:endParaRPr lang="en-US" dirty="0"/>
          </a:p>
        </p:txBody>
      </p:sp>
      <p:pic>
        <p:nvPicPr>
          <p:cNvPr id="6" name="Picture 5">
            <a:extLst>
              <a:ext uri="{FF2B5EF4-FFF2-40B4-BE49-F238E27FC236}">
                <a16:creationId xmlns:a16="http://schemas.microsoft.com/office/drawing/2014/main" id="{97774552-3DC3-4D38-9368-A034560B98AF}"/>
              </a:ext>
            </a:extLst>
          </p:cNvPr>
          <p:cNvPicPr>
            <a:picLocks noChangeAspect="1"/>
          </p:cNvPicPr>
          <p:nvPr/>
        </p:nvPicPr>
        <p:blipFill>
          <a:blip r:embed="rId3"/>
          <a:stretch>
            <a:fillRect/>
          </a:stretch>
        </p:blipFill>
        <p:spPr>
          <a:xfrm>
            <a:off x="10879733" y="18644"/>
            <a:ext cx="837648" cy="834415"/>
          </a:xfrm>
          <a:prstGeom prst="rect">
            <a:avLst/>
          </a:prstGeom>
          <a:effectLst>
            <a:outerShdw blurRad="50800" dist="38100" dir="2700000" algn="tl" rotWithShape="0">
              <a:prstClr val="black">
                <a:alpha val="40000"/>
              </a:prstClr>
            </a:outerShdw>
          </a:effectLst>
        </p:spPr>
      </p:pic>
      <p:pic>
        <p:nvPicPr>
          <p:cNvPr id="11" name="Picture 1">
            <a:extLst>
              <a:ext uri="{FF2B5EF4-FFF2-40B4-BE49-F238E27FC236}">
                <a16:creationId xmlns:a16="http://schemas.microsoft.com/office/drawing/2014/main" id="{6605844F-9CA1-40B0-8F94-BD6D64E8F3D7}"/>
              </a:ext>
            </a:extLst>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50274" y="1062566"/>
            <a:ext cx="559906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01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WQ00GyyQ_mvt9fhtwWEP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nA1mmlyTh.U6teOMbIy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tGtF4sWRUuC67DYfXGJVg"/>
</p:tagLst>
</file>

<file path=ppt/theme/theme1.xml><?xml version="1.0" encoding="utf-8"?>
<a:theme xmlns:a="http://schemas.openxmlformats.org/drawingml/2006/main" name="Theme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E8E8B4CE-E207-462A-9DC0-8FED33356986}" vid="{875FE5BB-57BD-4976-97CE-26976F1E2CE5}"/>
    </a:ext>
  </a:extLst>
</a:theme>
</file>

<file path=ppt/theme/theme2.xml><?xml version="1.0" encoding="utf-8"?>
<a:theme xmlns:a="http://schemas.openxmlformats.org/drawingml/2006/main" name="1_Theme1">
  <a:themeElements>
    <a:clrScheme name="Custom 1">
      <a:dk1>
        <a:srgbClr val="000000"/>
      </a:dk1>
      <a:lt1>
        <a:srgbClr val="4B4B4B"/>
      </a:lt1>
      <a:dk2>
        <a:srgbClr val="FFFFFF"/>
      </a:dk2>
      <a:lt2>
        <a:srgbClr val="646464"/>
      </a:lt2>
      <a:accent1>
        <a:srgbClr val="19486A"/>
      </a:accent1>
      <a:accent2>
        <a:srgbClr val="0A97D9"/>
      </a:accent2>
      <a:accent3>
        <a:srgbClr val="97E0F1"/>
      </a:accent3>
      <a:accent4>
        <a:srgbClr val="EBEBEB"/>
      </a:accent4>
      <a:accent5>
        <a:srgbClr val="FF3A21"/>
      </a:accent5>
      <a:accent6>
        <a:srgbClr val="C0C0C0"/>
      </a:accent6>
      <a:hlink>
        <a:srgbClr val="97E0F1"/>
      </a:hlink>
      <a:folHlink>
        <a:srgbClr val="EBEB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UNDP Template_EmailRes.potx" id="{6033E385-FF62-4AF6-BBFA-96F7CF430998}" vid="{18D67637-9A4D-485D-AC7F-F1DD8565DA3C}"/>
    </a:ext>
  </a:extLst>
</a:theme>
</file>

<file path=ppt/theme/theme3.xml><?xml version="1.0" encoding="utf-8"?>
<a:theme xmlns:a="http://schemas.openxmlformats.org/drawingml/2006/main" name="2_Theme1">
  <a:themeElements>
    <a:clrScheme name="Custom 1">
      <a:dk1>
        <a:srgbClr val="000000"/>
      </a:dk1>
      <a:lt1>
        <a:srgbClr val="4B4B4B"/>
      </a:lt1>
      <a:dk2>
        <a:srgbClr val="FFFFFF"/>
      </a:dk2>
      <a:lt2>
        <a:srgbClr val="646464"/>
      </a:lt2>
      <a:accent1>
        <a:srgbClr val="19486A"/>
      </a:accent1>
      <a:accent2>
        <a:srgbClr val="0A97D9"/>
      </a:accent2>
      <a:accent3>
        <a:srgbClr val="97E0F1"/>
      </a:accent3>
      <a:accent4>
        <a:srgbClr val="EBEBEB"/>
      </a:accent4>
      <a:accent5>
        <a:srgbClr val="FF3A21"/>
      </a:accent5>
      <a:accent6>
        <a:srgbClr val="C0C0C0"/>
      </a:accent6>
      <a:hlink>
        <a:srgbClr val="97E0F1"/>
      </a:hlink>
      <a:folHlink>
        <a:srgbClr val="EBEB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UNDP Template_EmailRes.pptx" id="{76430FC6-DF8F-484A-8684-B880E6DA2AD9}" vid="{FADFE2BC-55D9-44B6-A588-81896109DC7F}"/>
    </a:ext>
  </a:extLst>
</a:theme>
</file>

<file path=ppt/theme/theme4.xml><?xml version="1.0" encoding="utf-8"?>
<a:theme xmlns:a="http://schemas.openxmlformats.org/drawingml/2006/main" name="3_Theme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E8E8B4CE-E207-462A-9DC0-8FED33356986}" vid="{875FE5BB-57BD-4976-97CE-26976F1E2CE5}"/>
    </a:ext>
  </a:extLst>
</a:theme>
</file>

<file path=ppt/theme/theme5.xml><?xml version="1.0" encoding="utf-8"?>
<a:theme xmlns:a="http://schemas.openxmlformats.org/drawingml/2006/main" name="4_Theme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heme1" id="{E8E8B4CE-E207-462A-9DC0-8FED33356986}" vid="{875FE5BB-57BD-4976-97CE-26976F1E2CE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B9F3CAAC215458FED6175F9C698D2" ma:contentTypeVersion="0" ma:contentTypeDescription="Create a new document." ma:contentTypeScope="" ma:versionID="c05fca4e9b500dc47b1f0bd89f30381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34199E-0AA5-4E6D-ADAE-30CC0E4BC9B7}"/>
</file>

<file path=customXml/itemProps2.xml><?xml version="1.0" encoding="utf-8"?>
<ds:datastoreItem xmlns:ds="http://schemas.openxmlformats.org/officeDocument/2006/customXml" ds:itemID="{8290FF09-2D9E-4DF5-A844-9BD59DF821F8}"/>
</file>

<file path=customXml/itemProps3.xml><?xml version="1.0" encoding="utf-8"?>
<ds:datastoreItem xmlns:ds="http://schemas.openxmlformats.org/officeDocument/2006/customXml" ds:itemID="{95B41054-1327-4A1E-A083-4A564A2DBE19}"/>
</file>

<file path=docProps/app.xml><?xml version="1.0" encoding="utf-8"?>
<Properties xmlns="http://schemas.openxmlformats.org/officeDocument/2006/extended-properties" xmlns:vt="http://schemas.openxmlformats.org/officeDocument/2006/docPropsVTypes">
  <Template>Default Theme</Template>
  <TotalTime>0</TotalTime>
  <Words>1104</Words>
  <Application>Microsoft Office PowerPoint</Application>
  <PresentationFormat>Widescreen</PresentationFormat>
  <Paragraphs>118</Paragraphs>
  <Slides>9</Slides>
  <Notes>9</Notes>
  <HiddenSlides>0</HiddenSlides>
  <MMClips>0</MMClips>
  <ScaleCrop>false</ScaleCrop>
  <HeadingPairs>
    <vt:vector size="8" baseType="variant">
      <vt:variant>
        <vt:lpstr>Fonts Used</vt:lpstr>
      </vt:variant>
      <vt:variant>
        <vt:i4>2</vt:i4>
      </vt: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Theme1</vt:lpstr>
      <vt:lpstr>1_Theme1</vt:lpstr>
      <vt:lpstr>2_Theme1</vt:lpstr>
      <vt:lpstr>3_Theme1</vt:lpstr>
      <vt:lpstr>4_Theme1</vt:lpstr>
      <vt:lpstr>think-cell Slide</vt:lpstr>
      <vt:lpstr>PowerPoint Presentation</vt:lpstr>
      <vt:lpstr>What is the International PSA?</vt:lpstr>
      <vt:lpstr>Key features of the I-PSA</vt:lpstr>
      <vt:lpstr>Advantages of Regular I-PSA for individuals</vt:lpstr>
      <vt:lpstr> When is the I-PSA used?</vt:lpstr>
      <vt:lpstr> What does the I-PSA mean for current International Individual Contractors (ICs)?</vt:lpstr>
      <vt:lpstr>PowerPoint Presentation</vt:lpstr>
      <vt:lpstr>Further information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2018-11-07T20:06:19Z</dcterms:created>
  <dcterms:modified xsi:type="dcterms:W3CDTF">2021-02-01T13:26:46Z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2018-11-14T19:46:58Z</vt:filetime>
  </property>
  <property fmtid="{D5CDD505-2E9C-101B-9397-08002B2CF9AE}" pid="12" name="ContentTypeId">
    <vt:lpwstr>0x010100837B9F3CAAC215458FED6175F9C698D2</vt:lpwstr>
  </property>
</Properties>
</file>