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slideLayouts/slideLayout10.xml" ContentType="application/vnd.openxmlformats-officedocument.presentationml.slideLayout+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4"/>
  </p:notesMasterIdLst>
  <p:handoutMasterIdLst>
    <p:handoutMasterId r:id="rId35"/>
  </p:handoutMasterIdLst>
  <p:sldIdLst>
    <p:sldId id="256" r:id="rId2"/>
    <p:sldId id="270" r:id="rId3"/>
    <p:sldId id="298" r:id="rId4"/>
    <p:sldId id="313" r:id="rId5"/>
    <p:sldId id="274" r:id="rId6"/>
    <p:sldId id="293" r:id="rId7"/>
    <p:sldId id="326" r:id="rId8"/>
    <p:sldId id="297" r:id="rId9"/>
    <p:sldId id="312" r:id="rId10"/>
    <p:sldId id="316" r:id="rId11"/>
    <p:sldId id="314" r:id="rId12"/>
    <p:sldId id="327" r:id="rId13"/>
    <p:sldId id="300" r:id="rId14"/>
    <p:sldId id="319" r:id="rId15"/>
    <p:sldId id="321" r:id="rId16"/>
    <p:sldId id="322" r:id="rId17"/>
    <p:sldId id="323" r:id="rId18"/>
    <p:sldId id="330" r:id="rId19"/>
    <p:sldId id="331" r:id="rId20"/>
    <p:sldId id="324" r:id="rId21"/>
    <p:sldId id="328" r:id="rId22"/>
    <p:sldId id="307" r:id="rId23"/>
    <p:sldId id="320" r:id="rId24"/>
    <p:sldId id="308" r:id="rId25"/>
    <p:sldId id="329" r:id="rId26"/>
    <p:sldId id="309" r:id="rId27"/>
    <p:sldId id="304" r:id="rId28"/>
    <p:sldId id="332" r:id="rId29"/>
    <p:sldId id="315" r:id="rId30"/>
    <p:sldId id="277" r:id="rId31"/>
    <p:sldId id="317" r:id="rId32"/>
    <p:sldId id="318" r:id="rId3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1862" autoAdjust="0"/>
  </p:normalViewPr>
  <p:slideViewPr>
    <p:cSldViewPr>
      <p:cViewPr varScale="1">
        <p:scale>
          <a:sx n="77" d="100"/>
          <a:sy n="77" d="100"/>
        </p:scale>
        <p:origin x="162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50003AFA-AFA9-4BA1-B2B1-21382B76EBA3}" type="datetimeFigureOut">
              <a:rPr lang="en-GB" smtClean="0"/>
              <a:t>06/10/2015</a:t>
            </a:fld>
            <a:endParaRPr lang="en-GB"/>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E0B95AFD-9BAA-4238-9B68-4962F30B565B}" type="slidenum">
              <a:rPr lang="en-GB" smtClean="0"/>
              <a:t>‹#›</a:t>
            </a:fld>
            <a:endParaRPr lang="en-GB"/>
          </a:p>
        </p:txBody>
      </p:sp>
    </p:spTree>
    <p:extLst>
      <p:ext uri="{BB962C8B-B14F-4D97-AF65-F5344CB8AC3E}">
        <p14:creationId xmlns:p14="http://schemas.microsoft.com/office/powerpoint/2010/main" val="1772651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C8948819-2968-4584-B46D-D8E47FDBE667}" type="datetimeFigureOut">
              <a:rPr lang="en-US" smtClean="0"/>
              <a:t>10/6/2015</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C26A1A66-06FE-420F-9628-E98EFC3AED99}" type="slidenum">
              <a:rPr lang="en-US" smtClean="0"/>
              <a:t>‹#›</a:t>
            </a:fld>
            <a:endParaRPr lang="en-US"/>
          </a:p>
        </p:txBody>
      </p:sp>
    </p:spTree>
    <p:extLst>
      <p:ext uri="{BB962C8B-B14F-4D97-AF65-F5344CB8AC3E}">
        <p14:creationId xmlns:p14="http://schemas.microsoft.com/office/powerpoint/2010/main" val="24287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1</a:t>
            </a:fld>
            <a:endParaRPr lang="en-US"/>
          </a:p>
        </p:txBody>
      </p:sp>
    </p:spTree>
    <p:extLst>
      <p:ext uri="{BB962C8B-B14F-4D97-AF65-F5344CB8AC3E}">
        <p14:creationId xmlns:p14="http://schemas.microsoft.com/office/powerpoint/2010/main" val="2090806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10</a:t>
            </a:fld>
            <a:endParaRPr lang="en-US"/>
          </a:p>
        </p:txBody>
      </p:sp>
    </p:spTree>
    <p:extLst>
      <p:ext uri="{BB962C8B-B14F-4D97-AF65-F5344CB8AC3E}">
        <p14:creationId xmlns:p14="http://schemas.microsoft.com/office/powerpoint/2010/main" val="325485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26A1A66-06FE-420F-9628-E98EFC3AED99}" type="slidenum">
              <a:rPr lang="en-US" smtClean="0"/>
              <a:t>11</a:t>
            </a:fld>
            <a:endParaRPr lang="en-US"/>
          </a:p>
        </p:txBody>
      </p:sp>
    </p:spTree>
    <p:extLst>
      <p:ext uri="{BB962C8B-B14F-4D97-AF65-F5344CB8AC3E}">
        <p14:creationId xmlns:p14="http://schemas.microsoft.com/office/powerpoint/2010/main" val="4841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12</a:t>
            </a:fld>
            <a:endParaRPr lang="en-US"/>
          </a:p>
        </p:txBody>
      </p:sp>
    </p:spTree>
    <p:extLst>
      <p:ext uri="{BB962C8B-B14F-4D97-AF65-F5344CB8AC3E}">
        <p14:creationId xmlns:p14="http://schemas.microsoft.com/office/powerpoint/2010/main" val="301623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13</a:t>
            </a:fld>
            <a:endParaRPr lang="en-US"/>
          </a:p>
        </p:txBody>
      </p:sp>
    </p:spTree>
    <p:extLst>
      <p:ext uri="{BB962C8B-B14F-4D97-AF65-F5344CB8AC3E}">
        <p14:creationId xmlns:p14="http://schemas.microsoft.com/office/powerpoint/2010/main" val="54015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26A1A66-06FE-420F-9628-E98EFC3AED99}" type="slidenum">
              <a:rPr lang="en-US" smtClean="0"/>
              <a:t>14</a:t>
            </a:fld>
            <a:endParaRPr lang="en-US"/>
          </a:p>
        </p:txBody>
      </p:sp>
    </p:spTree>
    <p:extLst>
      <p:ext uri="{BB962C8B-B14F-4D97-AF65-F5344CB8AC3E}">
        <p14:creationId xmlns:p14="http://schemas.microsoft.com/office/powerpoint/2010/main" val="377587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15</a:t>
            </a:fld>
            <a:endParaRPr lang="en-US"/>
          </a:p>
        </p:txBody>
      </p:sp>
    </p:spTree>
    <p:extLst>
      <p:ext uri="{BB962C8B-B14F-4D97-AF65-F5344CB8AC3E}">
        <p14:creationId xmlns:p14="http://schemas.microsoft.com/office/powerpoint/2010/main" val="306272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26A1A66-06FE-420F-9628-E98EFC3AED99}" type="slidenum">
              <a:rPr lang="en-US" smtClean="0"/>
              <a:t>16</a:t>
            </a:fld>
            <a:endParaRPr lang="en-US"/>
          </a:p>
        </p:txBody>
      </p:sp>
    </p:spTree>
    <p:extLst>
      <p:ext uri="{BB962C8B-B14F-4D97-AF65-F5344CB8AC3E}">
        <p14:creationId xmlns:p14="http://schemas.microsoft.com/office/powerpoint/2010/main" val="158910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17</a:t>
            </a:fld>
            <a:endParaRPr lang="en-US"/>
          </a:p>
        </p:txBody>
      </p:sp>
    </p:spTree>
    <p:extLst>
      <p:ext uri="{BB962C8B-B14F-4D97-AF65-F5344CB8AC3E}">
        <p14:creationId xmlns:p14="http://schemas.microsoft.com/office/powerpoint/2010/main" val="3850005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26A1A66-06FE-420F-9628-E98EFC3AED99}" type="slidenum">
              <a:rPr lang="en-US" smtClean="0"/>
              <a:t>18</a:t>
            </a:fld>
            <a:endParaRPr lang="en-US"/>
          </a:p>
        </p:txBody>
      </p:sp>
    </p:spTree>
    <p:extLst>
      <p:ext uri="{BB962C8B-B14F-4D97-AF65-F5344CB8AC3E}">
        <p14:creationId xmlns:p14="http://schemas.microsoft.com/office/powerpoint/2010/main" val="384516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19</a:t>
            </a:fld>
            <a:endParaRPr lang="en-US"/>
          </a:p>
        </p:txBody>
      </p:sp>
    </p:spTree>
    <p:extLst>
      <p:ext uri="{BB962C8B-B14F-4D97-AF65-F5344CB8AC3E}">
        <p14:creationId xmlns:p14="http://schemas.microsoft.com/office/powerpoint/2010/main" val="207474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2</a:t>
            </a:fld>
            <a:endParaRPr lang="en-US"/>
          </a:p>
        </p:txBody>
      </p:sp>
    </p:spTree>
    <p:extLst>
      <p:ext uri="{BB962C8B-B14F-4D97-AF65-F5344CB8AC3E}">
        <p14:creationId xmlns:p14="http://schemas.microsoft.com/office/powerpoint/2010/main" val="405006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20</a:t>
            </a:fld>
            <a:endParaRPr lang="en-US"/>
          </a:p>
        </p:txBody>
      </p:sp>
    </p:spTree>
    <p:extLst>
      <p:ext uri="{BB962C8B-B14F-4D97-AF65-F5344CB8AC3E}">
        <p14:creationId xmlns:p14="http://schemas.microsoft.com/office/powerpoint/2010/main" val="243279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21</a:t>
            </a:fld>
            <a:endParaRPr lang="en-US"/>
          </a:p>
        </p:txBody>
      </p:sp>
    </p:spTree>
    <p:extLst>
      <p:ext uri="{BB962C8B-B14F-4D97-AF65-F5344CB8AC3E}">
        <p14:creationId xmlns:p14="http://schemas.microsoft.com/office/powerpoint/2010/main" val="508983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22</a:t>
            </a:fld>
            <a:endParaRPr lang="en-US"/>
          </a:p>
        </p:txBody>
      </p:sp>
    </p:spTree>
    <p:extLst>
      <p:ext uri="{BB962C8B-B14F-4D97-AF65-F5344CB8AC3E}">
        <p14:creationId xmlns:p14="http://schemas.microsoft.com/office/powerpoint/2010/main" val="3417502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26A1A66-06FE-420F-9628-E98EFC3AED99}" type="slidenum">
              <a:rPr lang="en-US" smtClean="0"/>
              <a:t>23</a:t>
            </a:fld>
            <a:endParaRPr lang="en-US"/>
          </a:p>
        </p:txBody>
      </p:sp>
    </p:spTree>
    <p:extLst>
      <p:ext uri="{BB962C8B-B14F-4D97-AF65-F5344CB8AC3E}">
        <p14:creationId xmlns:p14="http://schemas.microsoft.com/office/powerpoint/2010/main" val="2520784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6A1A66-06FE-420F-9628-E98EFC3AED99}" type="slidenum">
              <a:rPr lang="en-US" smtClean="0"/>
              <a:t>24</a:t>
            </a:fld>
            <a:endParaRPr lang="en-US"/>
          </a:p>
        </p:txBody>
      </p:sp>
    </p:spTree>
    <p:extLst>
      <p:ext uri="{BB962C8B-B14F-4D97-AF65-F5344CB8AC3E}">
        <p14:creationId xmlns:p14="http://schemas.microsoft.com/office/powerpoint/2010/main" val="3281144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25</a:t>
            </a:fld>
            <a:endParaRPr lang="en-US"/>
          </a:p>
        </p:txBody>
      </p:sp>
    </p:spTree>
    <p:extLst>
      <p:ext uri="{BB962C8B-B14F-4D97-AF65-F5344CB8AC3E}">
        <p14:creationId xmlns:p14="http://schemas.microsoft.com/office/powerpoint/2010/main" val="244268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26</a:t>
            </a:fld>
            <a:endParaRPr lang="en-US"/>
          </a:p>
        </p:txBody>
      </p:sp>
    </p:spTree>
    <p:extLst>
      <p:ext uri="{BB962C8B-B14F-4D97-AF65-F5344CB8AC3E}">
        <p14:creationId xmlns:p14="http://schemas.microsoft.com/office/powerpoint/2010/main" val="3932256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27</a:t>
            </a:fld>
            <a:endParaRPr lang="en-US"/>
          </a:p>
        </p:txBody>
      </p:sp>
    </p:spTree>
    <p:extLst>
      <p:ext uri="{BB962C8B-B14F-4D97-AF65-F5344CB8AC3E}">
        <p14:creationId xmlns:p14="http://schemas.microsoft.com/office/powerpoint/2010/main" val="1358850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28</a:t>
            </a:fld>
            <a:endParaRPr lang="en-US"/>
          </a:p>
        </p:txBody>
      </p:sp>
    </p:spTree>
    <p:extLst>
      <p:ext uri="{BB962C8B-B14F-4D97-AF65-F5344CB8AC3E}">
        <p14:creationId xmlns:p14="http://schemas.microsoft.com/office/powerpoint/2010/main" val="1617142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29</a:t>
            </a:fld>
            <a:endParaRPr lang="en-US"/>
          </a:p>
        </p:txBody>
      </p:sp>
    </p:spTree>
    <p:extLst>
      <p:ext uri="{BB962C8B-B14F-4D97-AF65-F5344CB8AC3E}">
        <p14:creationId xmlns:p14="http://schemas.microsoft.com/office/powerpoint/2010/main" val="169240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3</a:t>
            </a:fld>
            <a:endParaRPr lang="en-US"/>
          </a:p>
        </p:txBody>
      </p:sp>
    </p:spTree>
    <p:extLst>
      <p:ext uri="{BB962C8B-B14F-4D97-AF65-F5344CB8AC3E}">
        <p14:creationId xmlns:p14="http://schemas.microsoft.com/office/powerpoint/2010/main" val="3100234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30</a:t>
            </a:fld>
            <a:endParaRPr lang="en-US"/>
          </a:p>
        </p:txBody>
      </p:sp>
    </p:spTree>
    <p:extLst>
      <p:ext uri="{BB962C8B-B14F-4D97-AF65-F5344CB8AC3E}">
        <p14:creationId xmlns:p14="http://schemas.microsoft.com/office/powerpoint/2010/main" val="1394108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31</a:t>
            </a:fld>
            <a:endParaRPr lang="en-US"/>
          </a:p>
        </p:txBody>
      </p:sp>
    </p:spTree>
    <p:extLst>
      <p:ext uri="{BB962C8B-B14F-4D97-AF65-F5344CB8AC3E}">
        <p14:creationId xmlns:p14="http://schemas.microsoft.com/office/powerpoint/2010/main" val="2320790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6A1A66-06FE-420F-9628-E98EFC3AED99}" type="slidenum">
              <a:rPr lang="en-US" smtClean="0"/>
              <a:t>32</a:t>
            </a:fld>
            <a:endParaRPr lang="en-US"/>
          </a:p>
        </p:txBody>
      </p:sp>
    </p:spTree>
    <p:extLst>
      <p:ext uri="{BB962C8B-B14F-4D97-AF65-F5344CB8AC3E}">
        <p14:creationId xmlns:p14="http://schemas.microsoft.com/office/powerpoint/2010/main" val="147419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4</a:t>
            </a:fld>
            <a:endParaRPr lang="en-US"/>
          </a:p>
        </p:txBody>
      </p:sp>
    </p:spTree>
    <p:extLst>
      <p:ext uri="{BB962C8B-B14F-4D97-AF65-F5344CB8AC3E}">
        <p14:creationId xmlns:p14="http://schemas.microsoft.com/office/powerpoint/2010/main" val="374058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5</a:t>
            </a:fld>
            <a:endParaRPr lang="en-US"/>
          </a:p>
        </p:txBody>
      </p:sp>
    </p:spTree>
    <p:extLst>
      <p:ext uri="{BB962C8B-B14F-4D97-AF65-F5344CB8AC3E}">
        <p14:creationId xmlns:p14="http://schemas.microsoft.com/office/powerpoint/2010/main" val="220221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26A1A66-06FE-420F-9628-E98EFC3AED99}" type="slidenum">
              <a:rPr lang="en-US" smtClean="0"/>
              <a:t>6</a:t>
            </a:fld>
            <a:endParaRPr lang="en-US"/>
          </a:p>
        </p:txBody>
      </p:sp>
    </p:spTree>
    <p:extLst>
      <p:ext uri="{BB962C8B-B14F-4D97-AF65-F5344CB8AC3E}">
        <p14:creationId xmlns:p14="http://schemas.microsoft.com/office/powerpoint/2010/main" val="65554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2751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8</a:t>
            </a:fld>
            <a:endParaRPr lang="en-US"/>
          </a:p>
        </p:txBody>
      </p:sp>
    </p:spTree>
    <p:extLst>
      <p:ext uri="{BB962C8B-B14F-4D97-AF65-F5344CB8AC3E}">
        <p14:creationId xmlns:p14="http://schemas.microsoft.com/office/powerpoint/2010/main" val="229223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A1A66-06FE-420F-9628-E98EFC3AED99}" type="slidenum">
              <a:rPr lang="en-US" smtClean="0"/>
              <a:t>9</a:t>
            </a:fld>
            <a:endParaRPr lang="en-US"/>
          </a:p>
        </p:txBody>
      </p:sp>
    </p:spTree>
    <p:extLst>
      <p:ext uri="{BB962C8B-B14F-4D97-AF65-F5344CB8AC3E}">
        <p14:creationId xmlns:p14="http://schemas.microsoft.com/office/powerpoint/2010/main" val="388994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9756FC-2C82-4322-96E7-6679B407C00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240992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756FC-2C82-4322-96E7-6679B407C00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108979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756FC-2C82-4322-96E7-6679B407C00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129365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756FC-2C82-4322-96E7-6679B407C00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413538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756FC-2C82-4322-96E7-6679B407C00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95307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9756FC-2C82-4322-96E7-6679B407C000}"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24195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9756FC-2C82-4322-96E7-6679B407C000}"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277121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9756FC-2C82-4322-96E7-6679B407C000}"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253816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79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756FC-2C82-4322-96E7-6679B407C000}"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255909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756FC-2C82-4322-96E7-6679B407C000}"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95BE7-C1F1-4840-9B7A-C1829A9C573F}" type="slidenum">
              <a:rPr lang="en-US" smtClean="0"/>
              <a:t>‹#›</a:t>
            </a:fld>
            <a:endParaRPr lang="en-US"/>
          </a:p>
        </p:txBody>
      </p:sp>
    </p:spTree>
    <p:extLst>
      <p:ext uri="{BB962C8B-B14F-4D97-AF65-F5344CB8AC3E}">
        <p14:creationId xmlns:p14="http://schemas.microsoft.com/office/powerpoint/2010/main" val="268528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756FC-2C82-4322-96E7-6679B407C000}" type="datetimeFigureOut">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95BE7-C1F1-4840-9B7A-C1829A9C573F}" type="slidenum">
              <a:rPr lang="en-US" smtClean="0"/>
              <a:t>‹#›</a:t>
            </a:fld>
            <a:endParaRPr lang="en-US"/>
          </a:p>
        </p:txBody>
      </p:sp>
    </p:spTree>
    <p:extLst>
      <p:ext uri="{BB962C8B-B14F-4D97-AF65-F5344CB8AC3E}">
        <p14:creationId xmlns:p14="http://schemas.microsoft.com/office/powerpoint/2010/main" val="18263036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cid:image009.jpg@01D05759.8FB0D12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cid:image008.jpg@01D05759.8FB0D120"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cid:image003.jpg@01D0E412.5C065ED0"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cid:image024.png@01D0E40A.FAD65220"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as.undp.org/Documents/MS24-E4.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as.undp.org/Documents/MS24-E4.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info.undp.org/sas/Pages/LEAVE-My-Leave.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cid:image007.jpg@01D05759.8FB0D1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4066162"/>
          </a:xfrm>
          <a:prstGeom prst="rect">
            <a:avLst/>
          </a:prstGeom>
        </p:spPr>
      </p:pic>
      <p:sp>
        <p:nvSpPr>
          <p:cNvPr id="2" name="Title 1"/>
          <p:cNvSpPr>
            <a:spLocks noGrp="1"/>
          </p:cNvSpPr>
          <p:nvPr>
            <p:ph type="ctrTitle"/>
          </p:nvPr>
        </p:nvSpPr>
        <p:spPr>
          <a:xfrm>
            <a:off x="304800" y="4343400"/>
            <a:ext cx="7924800" cy="809625"/>
          </a:xfrm>
        </p:spPr>
        <p:txBody>
          <a:bodyPr>
            <a:normAutofit fontScale="90000"/>
          </a:bodyPr>
          <a:lstStyle/>
          <a:p>
            <a:pPr algn="l"/>
            <a:r>
              <a:rPr lang="en-US" sz="2800" dirty="0" smtClean="0"/>
              <a:t>Leave Management – New Role and Responsibility </a:t>
            </a:r>
            <a:br>
              <a:rPr lang="en-US" sz="2800" dirty="0" smtClean="0"/>
            </a:br>
            <a:r>
              <a:rPr lang="en-US" sz="2800" dirty="0" smtClean="0"/>
              <a:t>of the Leave Monitor and </a:t>
            </a:r>
            <a:r>
              <a:rPr lang="en-US" sz="2800" dirty="0" err="1" smtClean="0"/>
              <a:t>eServices</a:t>
            </a:r>
            <a:r>
              <a:rPr lang="en-US" sz="2800" dirty="0" smtClean="0"/>
              <a:t> enhancements</a:t>
            </a:r>
            <a:endParaRPr lang="en-US" sz="2800" dirty="0"/>
          </a:p>
        </p:txBody>
      </p:sp>
      <p:sp>
        <p:nvSpPr>
          <p:cNvPr id="3" name="Subtitle 2"/>
          <p:cNvSpPr>
            <a:spLocks noGrp="1"/>
          </p:cNvSpPr>
          <p:nvPr>
            <p:ph type="subTitle" idx="1"/>
          </p:nvPr>
        </p:nvSpPr>
        <p:spPr>
          <a:xfrm>
            <a:off x="381000" y="5400676"/>
            <a:ext cx="3352801" cy="357188"/>
          </a:xfrm>
        </p:spPr>
        <p:txBody>
          <a:bodyPr>
            <a:normAutofit fontScale="55000" lnSpcReduction="20000"/>
          </a:bodyPr>
          <a:lstStyle/>
          <a:p>
            <a:pPr algn="l"/>
            <a:r>
              <a:rPr lang="en-GB" sz="1800" dirty="0" smtClean="0"/>
              <a:t>Majbritt Linneberg and Thomas Gilmartin, GSSU/BMS/UNDP</a:t>
            </a:r>
            <a:endParaRPr lang="en-US" sz="1800" dirty="0"/>
          </a:p>
        </p:txBody>
      </p:sp>
      <p:pic>
        <p:nvPicPr>
          <p:cNvPr id="1026" name="Picture 6" descr="cid:image008.png@01CCBF28.250715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81000" y="5286914"/>
            <a:ext cx="688657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156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 y="-58411"/>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ATLAS </a:t>
            </a:r>
            <a:r>
              <a:rPr lang="en-US" sz="2800" dirty="0" smtClean="0">
                <a:solidFill>
                  <a:schemeClr val="tx1"/>
                </a:solidFill>
              </a:rPr>
              <a:t>Absence Report </a:t>
            </a:r>
            <a:r>
              <a:rPr lang="en-US" sz="2800" dirty="0">
                <a:solidFill>
                  <a:schemeClr val="tx1"/>
                </a:solidFill>
              </a:rPr>
              <a:t>Card – how to </a:t>
            </a:r>
            <a:r>
              <a:rPr lang="en-US" sz="2800" dirty="0" smtClean="0">
                <a:solidFill>
                  <a:schemeClr val="tx1"/>
                </a:solidFill>
              </a:rPr>
              <a:t>do (3/3)</a:t>
            </a:r>
            <a:endParaRPr lang="en-US" sz="2800" dirty="0">
              <a:solidFill>
                <a:schemeClr val="tx1"/>
              </a:solidFill>
            </a:endParaRPr>
          </a:p>
        </p:txBody>
      </p:sp>
      <p:pic>
        <p:nvPicPr>
          <p:cNvPr id="3"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id:image008.jpg@01D05759.8FB0D12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9600" y="2369841"/>
            <a:ext cx="5676900" cy="1363980"/>
          </a:xfrm>
          <a:prstGeom prst="rect">
            <a:avLst/>
          </a:prstGeom>
          <a:ln/>
        </p:spPr>
        <p:style>
          <a:lnRef idx="1">
            <a:schemeClr val="dk1"/>
          </a:lnRef>
          <a:fillRef idx="2">
            <a:schemeClr val="dk1"/>
          </a:fillRef>
          <a:effectRef idx="1">
            <a:schemeClr val="dk1"/>
          </a:effectRef>
          <a:fontRef idx="minor">
            <a:schemeClr val="dk1"/>
          </a:fontRef>
        </p:style>
      </p:pic>
      <p:pic>
        <p:nvPicPr>
          <p:cNvPr id="5" name="Picture 4" descr="cid:image009.jpg@01D05759.8FB0D12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09600" y="4876800"/>
            <a:ext cx="5890260" cy="1051560"/>
          </a:xfrm>
          <a:prstGeom prst="rect">
            <a:avLst/>
          </a:prstGeom>
          <a:ln/>
        </p:spPr>
        <p:style>
          <a:lnRef idx="1">
            <a:schemeClr val="dk1"/>
          </a:lnRef>
          <a:fillRef idx="2">
            <a:schemeClr val="dk1"/>
          </a:fillRef>
          <a:effectRef idx="1">
            <a:schemeClr val="dk1"/>
          </a:effectRef>
          <a:fontRef idx="minor">
            <a:schemeClr val="dk1"/>
          </a:fontRef>
        </p:style>
      </p:pic>
      <p:sp>
        <p:nvSpPr>
          <p:cNvPr id="10" name="Rectangle 2"/>
          <p:cNvSpPr>
            <a:spLocks noChangeArrowheads="1"/>
          </p:cNvSpPr>
          <p:nvPr/>
        </p:nvSpPr>
        <p:spPr bwMode="auto">
          <a:xfrm>
            <a:off x="609600" y="1843139"/>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smtClean="0">
                <a:cs typeface="Times New Roman" panose="02020603050405020304" pitchFamily="18" charset="0"/>
              </a:rPr>
              <a:t>On the </a:t>
            </a:r>
            <a:r>
              <a:rPr lang="en-GB" altLang="en-US" b="1" dirty="0" smtClean="0">
                <a:cs typeface="Times New Roman" panose="02020603050405020304" pitchFamily="18" charset="0"/>
              </a:rPr>
              <a:t>Process Detail page</a:t>
            </a:r>
            <a:r>
              <a:rPr lang="en-GB" altLang="en-US" dirty="0" smtClean="0">
                <a:cs typeface="Times New Roman" panose="02020603050405020304" pitchFamily="18" charset="0"/>
              </a:rPr>
              <a:t>, you choose the View Log/Trace:</a:t>
            </a:r>
            <a:endParaRPr kumimoji="0" lang="en-GB" alt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effectLst/>
            </a:endParaRPr>
          </a:p>
        </p:txBody>
      </p:sp>
      <p:sp>
        <p:nvSpPr>
          <p:cNvPr id="11" name="Rectangle 2"/>
          <p:cNvSpPr>
            <a:spLocks noChangeArrowheads="1"/>
          </p:cNvSpPr>
          <p:nvPr/>
        </p:nvSpPr>
        <p:spPr bwMode="auto">
          <a:xfrm>
            <a:off x="609600" y="3975022"/>
            <a:ext cx="792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smtClean="0">
                <a:cs typeface="Times New Roman" panose="02020603050405020304" pitchFamily="18" charset="0"/>
              </a:rPr>
              <a:t>Her you can open the PDF report including Absence Report Cards for all the staff included in your search:</a:t>
            </a:r>
            <a:endParaRPr kumimoji="0" lang="en-GB" alt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effectLst/>
            </a:endParaRPr>
          </a:p>
        </p:txBody>
      </p:sp>
    </p:spTree>
    <p:extLst>
      <p:ext uri="{BB962C8B-B14F-4D97-AF65-F5344CB8AC3E}">
        <p14:creationId xmlns:p14="http://schemas.microsoft.com/office/powerpoint/2010/main" val="214260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0" y="-76200"/>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eServices</a:t>
            </a:r>
            <a:r>
              <a:rPr lang="en-US" sz="2800" dirty="0" smtClean="0">
                <a:solidFill>
                  <a:schemeClr val="tx1"/>
                </a:solidFill>
              </a:rPr>
              <a:t> status September 2015</a:t>
            </a:r>
            <a:endParaRPr lang="en-US" sz="28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0063148"/>
              </p:ext>
            </p:extLst>
          </p:nvPr>
        </p:nvGraphicFramePr>
        <p:xfrm>
          <a:off x="520460" y="1488790"/>
          <a:ext cx="7772400" cy="292608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GB" dirty="0" smtClean="0"/>
                        <a:t>Leave types fully integrated in </a:t>
                      </a:r>
                      <a:r>
                        <a:rPr lang="en-GB" dirty="0" err="1" smtClean="0"/>
                        <a:t>eServices</a:t>
                      </a:r>
                      <a:r>
                        <a:rPr lang="en-GB" dirty="0" smtClean="0"/>
                        <a:t>/My Leave</a:t>
                      </a:r>
                      <a:endParaRPr lang="en-GB" dirty="0"/>
                    </a:p>
                  </a:txBody>
                  <a:tcPr/>
                </a:tc>
                <a:tc>
                  <a:txBody>
                    <a:bodyPr/>
                    <a:lstStyle/>
                    <a:p>
                      <a:r>
                        <a:rPr lang="en-GB" dirty="0" smtClean="0"/>
                        <a:t>Leave types not in </a:t>
                      </a:r>
                      <a:r>
                        <a:rPr lang="en-GB" dirty="0" err="1" smtClean="0"/>
                        <a:t>eServices</a:t>
                      </a:r>
                      <a:r>
                        <a:rPr lang="en-GB" dirty="0" smtClean="0"/>
                        <a:t>/My Leave</a:t>
                      </a:r>
                      <a:endParaRPr lang="en-GB" dirty="0"/>
                    </a:p>
                  </a:txBody>
                  <a:tcPr/>
                </a:tc>
              </a:tr>
              <a:tr h="370840">
                <a:tc>
                  <a:txBody>
                    <a:bodyPr/>
                    <a:lstStyle/>
                    <a:p>
                      <a:pPr marL="342900" indent="-342900">
                        <a:buFont typeface="Arial" panose="020B0604020202020204" pitchFamily="34" charset="0"/>
                        <a:buChar char="•"/>
                      </a:pPr>
                      <a:r>
                        <a:rPr lang="en-GB" dirty="0" smtClean="0"/>
                        <a:t>Annual Leave</a:t>
                      </a:r>
                    </a:p>
                    <a:p>
                      <a:pPr marL="342900" indent="-342900">
                        <a:buFont typeface="Arial" panose="020B0604020202020204" pitchFamily="34" charset="0"/>
                        <a:buChar char="•"/>
                      </a:pPr>
                      <a:r>
                        <a:rPr lang="en-GB" dirty="0" smtClean="0"/>
                        <a:t>Uncertified Sick Leave</a:t>
                      </a:r>
                    </a:p>
                    <a:p>
                      <a:pPr marL="342900" indent="-342900">
                        <a:buFont typeface="Arial" panose="020B0604020202020204" pitchFamily="34" charset="0"/>
                        <a:buChar char="•"/>
                      </a:pPr>
                      <a:r>
                        <a:rPr lang="en-GB" dirty="0" smtClean="0"/>
                        <a:t>Family Emergency Leave</a:t>
                      </a:r>
                    </a:p>
                    <a:p>
                      <a:pPr marL="342900" indent="-342900">
                        <a:buFont typeface="Arial" panose="020B0604020202020204" pitchFamily="34" charset="0"/>
                        <a:buChar char="•"/>
                      </a:pPr>
                      <a:r>
                        <a:rPr lang="en-GB" dirty="0" smtClean="0"/>
                        <a:t>Certified Sick Leave</a:t>
                      </a:r>
                    </a:p>
                    <a:p>
                      <a:pPr marL="342900" indent="-342900">
                        <a:buFont typeface="Arial" panose="020B0604020202020204" pitchFamily="34" charset="0"/>
                        <a:buChar char="•"/>
                      </a:pPr>
                      <a:r>
                        <a:rPr lang="en-GB" dirty="0" smtClean="0"/>
                        <a:t>Special Leave</a:t>
                      </a:r>
                    </a:p>
                    <a:p>
                      <a:pPr marL="342900" indent="-342900">
                        <a:buFont typeface="Arial" panose="020B0604020202020204" pitchFamily="34" charset="0"/>
                        <a:buChar char="•"/>
                      </a:pPr>
                      <a:r>
                        <a:rPr lang="en-GB" dirty="0" smtClean="0"/>
                        <a:t>Paternity Leave</a:t>
                      </a:r>
                    </a:p>
                    <a:p>
                      <a:pPr marL="342900" indent="-342900">
                        <a:buFont typeface="Arial" panose="020B0604020202020204" pitchFamily="34" charset="0"/>
                        <a:buChar char="•"/>
                      </a:pPr>
                      <a:r>
                        <a:rPr lang="en-GB" dirty="0" smtClean="0"/>
                        <a:t>Maternity Leave</a:t>
                      </a:r>
                    </a:p>
                    <a:p>
                      <a:pPr marL="342900" indent="-342900">
                        <a:buFont typeface="Arial" panose="020B0604020202020204" pitchFamily="34" charset="0"/>
                        <a:buChar char="•"/>
                      </a:pPr>
                      <a:r>
                        <a:rPr lang="en-GB" dirty="0" smtClean="0"/>
                        <a:t>Home Leave</a:t>
                      </a:r>
                    </a:p>
                  </a:txBody>
                  <a:tcPr/>
                </a:tc>
                <a:tc>
                  <a:txBody>
                    <a:bodyPr/>
                    <a:lstStyle/>
                    <a:p>
                      <a:pPr marL="285750" indent="-285750">
                        <a:buFont typeface="Arial" panose="020B0604020202020204" pitchFamily="34" charset="0"/>
                        <a:buChar char="•"/>
                      </a:pPr>
                      <a:r>
                        <a:rPr lang="en-GB" dirty="0" smtClean="0"/>
                        <a:t>Compensatory Time Off (for OT)</a:t>
                      </a:r>
                    </a:p>
                    <a:p>
                      <a:pPr marL="285750" indent="-285750">
                        <a:buFont typeface="Arial" panose="020B0604020202020204" pitchFamily="34" charset="0"/>
                        <a:buChar char="•"/>
                      </a:pPr>
                      <a:r>
                        <a:rPr lang="en-GB" dirty="0" smtClean="0"/>
                        <a:t>Compensatory Day</a:t>
                      </a:r>
                      <a:r>
                        <a:rPr lang="en-GB" baseline="0" dirty="0" smtClean="0"/>
                        <a:t> Off (for travel)</a:t>
                      </a:r>
                      <a:endParaRPr lang="en-GB" dirty="0" smtClean="0"/>
                    </a:p>
                    <a:p>
                      <a:pPr marL="285750" indent="-285750">
                        <a:buFont typeface="Arial" panose="020B0604020202020204" pitchFamily="34" charset="0"/>
                        <a:buChar char="•"/>
                      </a:pPr>
                      <a:r>
                        <a:rPr lang="en-GB" dirty="0" smtClean="0"/>
                        <a:t>Jury Duty Leave</a:t>
                      </a:r>
                    </a:p>
                    <a:p>
                      <a:pPr marL="285750" indent="-285750">
                        <a:buFont typeface="Arial" panose="020B0604020202020204" pitchFamily="34" charset="0"/>
                        <a:buChar char="•"/>
                      </a:pPr>
                      <a:r>
                        <a:rPr lang="en-GB" dirty="0" smtClean="0"/>
                        <a:t>Rest and Recuperation</a:t>
                      </a:r>
                    </a:p>
                    <a:p>
                      <a:pPr marL="285750" indent="-285750">
                        <a:buFont typeface="Arial" panose="020B0604020202020204" pitchFamily="34" charset="0"/>
                        <a:buChar char="•"/>
                      </a:pPr>
                      <a:r>
                        <a:rPr lang="en-GB" dirty="0" smtClean="0"/>
                        <a:t>Adoption Leave </a:t>
                      </a:r>
                    </a:p>
                    <a:p>
                      <a:pPr marL="285750" indent="-285750">
                        <a:buFont typeface="Arial" panose="020B0604020202020204" pitchFamily="34" charset="0"/>
                        <a:buChar char="•"/>
                      </a:pPr>
                      <a:r>
                        <a:rPr lang="en-GB" dirty="0" smtClean="0"/>
                        <a:t>Education Grant Travel</a:t>
                      </a:r>
                    </a:p>
                    <a:p>
                      <a:pPr marL="285750" indent="-285750">
                        <a:buFont typeface="Arial" panose="020B0604020202020204" pitchFamily="34" charset="0"/>
                        <a:buChar char="•"/>
                      </a:pPr>
                      <a:r>
                        <a:rPr lang="en-GB" dirty="0" smtClean="0"/>
                        <a:t>Family</a:t>
                      </a:r>
                      <a:r>
                        <a:rPr lang="en-GB" baseline="0" dirty="0" smtClean="0"/>
                        <a:t> Visit </a:t>
                      </a:r>
                    </a:p>
                    <a:p>
                      <a:pPr marL="285750" indent="-285750">
                        <a:buFont typeface="Arial" panose="020B0604020202020204" pitchFamily="34" charset="0"/>
                        <a:buChar char="•"/>
                      </a:pPr>
                      <a:r>
                        <a:rPr lang="en-GB" baseline="0" dirty="0" smtClean="0"/>
                        <a:t>Official Business</a:t>
                      </a:r>
                      <a:endParaRPr lang="en-GB" dirty="0" smtClean="0"/>
                    </a:p>
                  </a:txBody>
                  <a:tcPr/>
                </a:tc>
              </a:tr>
            </a:tbl>
          </a:graphicData>
        </a:graphic>
      </p:graphicFrame>
      <p:sp>
        <p:nvSpPr>
          <p:cNvPr id="3" name="TextBox 2"/>
          <p:cNvSpPr txBox="1"/>
          <p:nvPr/>
        </p:nvSpPr>
        <p:spPr>
          <a:xfrm>
            <a:off x="520460" y="4953000"/>
            <a:ext cx="5643404" cy="1477328"/>
          </a:xfrm>
          <a:prstGeom prst="rect">
            <a:avLst/>
          </a:prstGeom>
          <a:noFill/>
        </p:spPr>
        <p:txBody>
          <a:bodyPr wrap="none" rtlCol="0">
            <a:spAutoFit/>
          </a:bodyPr>
          <a:lstStyle/>
          <a:p>
            <a:r>
              <a:rPr lang="en-GB" dirty="0" smtClean="0"/>
              <a:t>Leave types to be launched in </a:t>
            </a:r>
            <a:r>
              <a:rPr lang="en-GB" dirty="0" err="1" smtClean="0"/>
              <a:t>eServices</a:t>
            </a:r>
            <a:r>
              <a:rPr lang="en-GB" dirty="0" smtClean="0"/>
              <a:t>/My Leave shortly:</a:t>
            </a:r>
          </a:p>
          <a:p>
            <a:pPr marL="285750" indent="-285750">
              <a:buFont typeface="Arial" panose="020B0604020202020204" pitchFamily="34" charset="0"/>
              <a:buChar char="•"/>
            </a:pPr>
            <a:r>
              <a:rPr lang="en-GB" dirty="0" smtClean="0"/>
              <a:t>R&amp;R</a:t>
            </a:r>
          </a:p>
          <a:p>
            <a:pPr marL="285750" indent="-285750">
              <a:buFont typeface="Arial" panose="020B0604020202020204" pitchFamily="34" charset="0"/>
              <a:buChar char="•"/>
            </a:pPr>
            <a:r>
              <a:rPr lang="en-GB" dirty="0" smtClean="0"/>
              <a:t>Jury Duty</a:t>
            </a:r>
          </a:p>
          <a:p>
            <a:pPr marL="285750" indent="-285750">
              <a:buFont typeface="Arial" panose="020B0604020202020204" pitchFamily="34" charset="0"/>
              <a:buChar char="•"/>
            </a:pPr>
            <a:r>
              <a:rPr lang="en-GB" dirty="0" smtClean="0"/>
              <a:t>Compensatory Day/Time Off</a:t>
            </a:r>
          </a:p>
          <a:p>
            <a:pPr marL="285750" indent="-285750">
              <a:buFont typeface="Arial" panose="020B0604020202020204" pitchFamily="34" charset="0"/>
              <a:buChar char="•"/>
            </a:pPr>
            <a:r>
              <a:rPr lang="en-GB" dirty="0" smtClean="0"/>
              <a:t>Official Business</a:t>
            </a:r>
            <a:endParaRPr lang="en-GB" dirty="0"/>
          </a:p>
        </p:txBody>
      </p:sp>
      <p:pic>
        <p:nvPicPr>
          <p:cNvPr id="7"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933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0" y="-13252"/>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rPr>
              <a:t>eServices</a:t>
            </a:r>
            <a:r>
              <a:rPr lang="en-US" sz="2800" b="1" dirty="0" smtClean="0">
                <a:solidFill>
                  <a:schemeClr val="tx1"/>
                </a:solidFill>
              </a:rPr>
              <a:t> Approval Workflow</a:t>
            </a:r>
            <a:endParaRPr lang="en-US" sz="2800" b="1" dirty="0">
              <a:solidFill>
                <a:schemeClr val="tx1"/>
              </a:solidFill>
            </a:endParaRPr>
          </a:p>
        </p:txBody>
      </p:sp>
      <p:pic>
        <p:nvPicPr>
          <p:cNvPr id="4"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610" y="5368373"/>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1" y="1969151"/>
            <a:ext cx="2438400" cy="369332"/>
          </a:xfrm>
          <a:prstGeom prst="rect">
            <a:avLst/>
          </a:prstGeom>
          <a:noFill/>
        </p:spPr>
        <p:txBody>
          <a:bodyPr wrap="square" rtlCol="0">
            <a:spAutoFit/>
          </a:bodyPr>
          <a:lstStyle/>
          <a:p>
            <a:r>
              <a:rPr lang="en-GB" b="1" dirty="0" smtClean="0"/>
              <a:t>Approval Workflow</a:t>
            </a:r>
            <a:endParaRPr lang="en-GB" b="1" dirty="0"/>
          </a:p>
        </p:txBody>
      </p:sp>
      <p:sp>
        <p:nvSpPr>
          <p:cNvPr id="5" name="TextBox 4"/>
          <p:cNvSpPr txBox="1"/>
          <p:nvPr/>
        </p:nvSpPr>
        <p:spPr>
          <a:xfrm>
            <a:off x="609600" y="2514600"/>
            <a:ext cx="8305799" cy="2308324"/>
          </a:xfrm>
          <a:prstGeom prst="rect">
            <a:avLst/>
          </a:prstGeom>
          <a:noFill/>
        </p:spPr>
        <p:txBody>
          <a:bodyPr wrap="square" rtlCol="0">
            <a:spAutoFit/>
          </a:bodyPr>
          <a:lstStyle/>
          <a:p>
            <a:r>
              <a:rPr lang="en-GB" dirty="0" smtClean="0"/>
              <a:t>The approval process depends on the absence type:</a:t>
            </a:r>
          </a:p>
          <a:p>
            <a:endParaRPr lang="en-GB" dirty="0"/>
          </a:p>
          <a:p>
            <a:r>
              <a:rPr lang="en-GB" dirty="0" smtClean="0"/>
              <a:t>Automatic Approval:	Uncertified Sick Leave</a:t>
            </a:r>
          </a:p>
          <a:p>
            <a:endParaRPr lang="en-GB" dirty="0"/>
          </a:p>
          <a:p>
            <a:r>
              <a:rPr lang="en-GB" dirty="0" smtClean="0"/>
              <a:t>1 Step Approval:		Annual Leave, Family Emergency Leave, Certified 			Sick Leave </a:t>
            </a:r>
          </a:p>
          <a:p>
            <a:endParaRPr lang="en-GB" dirty="0"/>
          </a:p>
          <a:p>
            <a:r>
              <a:rPr lang="en-GB" dirty="0" smtClean="0"/>
              <a:t>2 Step Approval:		Special Leave, Paternity/Maternity Leave, Home Leave</a:t>
            </a:r>
            <a:endParaRPr lang="en-GB" dirty="0"/>
          </a:p>
        </p:txBody>
      </p:sp>
    </p:spTree>
    <p:extLst>
      <p:ext uri="{BB962C8B-B14F-4D97-AF65-F5344CB8AC3E}">
        <p14:creationId xmlns:p14="http://schemas.microsoft.com/office/powerpoint/2010/main" val="242268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Advanced Annual Leave</a:t>
            </a:r>
            <a:endParaRPr lang="en-US" sz="2800" dirty="0">
              <a:solidFill>
                <a:schemeClr val="tx1"/>
              </a:solidFill>
            </a:endParaRPr>
          </a:p>
        </p:txBody>
      </p:sp>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 y="1449869"/>
            <a:ext cx="7315200" cy="646331"/>
          </a:xfrm>
          <a:prstGeom prst="rect">
            <a:avLst/>
          </a:prstGeom>
          <a:noFill/>
        </p:spPr>
        <p:txBody>
          <a:bodyPr wrap="square" rtlCol="0">
            <a:spAutoFit/>
          </a:bodyPr>
          <a:lstStyle/>
          <a:p>
            <a:r>
              <a:rPr lang="en-GB" b="1" dirty="0" smtClean="0"/>
              <a:t>When applying for advanced Annual Leave, </a:t>
            </a:r>
            <a:r>
              <a:rPr lang="en-GB" dirty="0" smtClean="0"/>
              <a:t>both</a:t>
            </a:r>
            <a:r>
              <a:rPr lang="en-GB" b="1" dirty="0" smtClean="0"/>
              <a:t> </a:t>
            </a:r>
            <a:r>
              <a:rPr lang="en-GB" dirty="0" smtClean="0"/>
              <a:t>staff member and approver will be notified:</a:t>
            </a:r>
            <a:endParaRPr lang="en-GB"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85800" y="4283869"/>
            <a:ext cx="6972719" cy="2043112"/>
          </a:xfrm>
          <a:prstGeom prst="rect">
            <a:avLst/>
          </a:prstGeom>
          <a:ln/>
        </p:spPr>
        <p:style>
          <a:lnRef idx="1">
            <a:schemeClr val="dk1"/>
          </a:lnRef>
          <a:fillRef idx="2">
            <a:schemeClr val="dk1"/>
          </a:fillRef>
          <a:effectRef idx="1">
            <a:schemeClr val="dk1"/>
          </a:effectRef>
          <a:fontRef idx="minor">
            <a:schemeClr val="dk1"/>
          </a:fontRef>
        </p:style>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685800" y="2631669"/>
            <a:ext cx="7315200" cy="1131332"/>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735520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 y="1557397"/>
            <a:ext cx="7543800" cy="4247317"/>
          </a:xfrm>
          <a:prstGeom prst="rect">
            <a:avLst/>
          </a:prstGeom>
          <a:noFill/>
        </p:spPr>
        <p:txBody>
          <a:bodyPr wrap="square" rtlCol="0">
            <a:spAutoFit/>
          </a:bodyPr>
          <a:lstStyle/>
          <a:p>
            <a:r>
              <a:rPr lang="en-GB" b="1" dirty="0" smtClean="0"/>
              <a:t>How Atlas calculates Advanced Annual Leave:</a:t>
            </a:r>
            <a:endParaRPr lang="en-GB" b="1" dirty="0"/>
          </a:p>
          <a:p>
            <a:endParaRPr lang="en-GB" dirty="0" smtClean="0"/>
          </a:p>
          <a:p>
            <a:pPr fontAlgn="t"/>
            <a:r>
              <a:rPr lang="en-GB" dirty="0"/>
              <a:t>The </a:t>
            </a:r>
            <a:r>
              <a:rPr lang="en-GB" dirty="0" smtClean="0"/>
              <a:t>calculation of the Annual Leave balance takes </a:t>
            </a:r>
            <a:r>
              <a:rPr lang="en-GB" dirty="0"/>
              <a:t>into account the leave </a:t>
            </a:r>
            <a:r>
              <a:rPr lang="en-GB" dirty="0" smtClean="0"/>
              <a:t>entitlement, which the staff member accrues </a:t>
            </a:r>
            <a:r>
              <a:rPr lang="en-GB" dirty="0"/>
              <a:t>every month; e.g. for staff on FTA contracts 2.5 days every </a:t>
            </a:r>
            <a:r>
              <a:rPr lang="en-GB" dirty="0" smtClean="0"/>
              <a:t>month and TA contracts 1.5 days every month. </a:t>
            </a:r>
            <a:endParaRPr lang="en-GB" dirty="0"/>
          </a:p>
          <a:p>
            <a:pPr fontAlgn="t"/>
            <a:endParaRPr lang="en-GB" b="1" dirty="0" smtClean="0"/>
          </a:p>
          <a:p>
            <a:pPr fontAlgn="t"/>
            <a:r>
              <a:rPr lang="en-GB" b="1" dirty="0" smtClean="0"/>
              <a:t>Example</a:t>
            </a:r>
            <a:r>
              <a:rPr lang="en-GB" b="1" dirty="0"/>
              <a:t>:</a:t>
            </a:r>
            <a:r>
              <a:rPr lang="en-GB" dirty="0"/>
              <a:t> If a staff member has a balance of 9 days and apply for 10 days in the next month, it will not be considered </a:t>
            </a:r>
            <a:r>
              <a:rPr lang="en-GB" dirty="0" smtClean="0"/>
              <a:t>advanced </a:t>
            </a:r>
            <a:r>
              <a:rPr lang="en-GB" dirty="0"/>
              <a:t>Annual Leave and the staff member will not receive a warning. </a:t>
            </a:r>
            <a:endParaRPr lang="en-GB" dirty="0" smtClean="0"/>
          </a:p>
          <a:p>
            <a:pPr fontAlgn="t"/>
            <a:endParaRPr lang="en-GB" dirty="0"/>
          </a:p>
          <a:p>
            <a:pPr fontAlgn="t"/>
            <a:r>
              <a:rPr lang="en-GB" dirty="0" smtClean="0"/>
              <a:t>The </a:t>
            </a:r>
            <a:r>
              <a:rPr lang="en-GB" dirty="0"/>
              <a:t>leave period is for 10 days, but in the month the staff takes the leave, the balance will be 9 days + 2.5 days = 11.5 days. </a:t>
            </a:r>
            <a:endParaRPr lang="en-GB" dirty="0" smtClean="0"/>
          </a:p>
          <a:p>
            <a:pPr fontAlgn="t"/>
            <a:endParaRPr lang="en-GB" dirty="0"/>
          </a:p>
          <a:p>
            <a:pPr fontAlgn="t"/>
            <a:r>
              <a:rPr lang="en-GB" dirty="0" smtClean="0"/>
              <a:t>It </a:t>
            </a:r>
            <a:r>
              <a:rPr lang="en-GB" dirty="0"/>
              <a:t>is possible to click ‘OK’ to the warning. </a:t>
            </a:r>
            <a:r>
              <a:rPr lang="en-GB" dirty="0" smtClean="0"/>
              <a:t>It is not a ‘show-stopper’. </a:t>
            </a:r>
            <a:endParaRPr lang="en-GB" dirty="0"/>
          </a:p>
          <a:p>
            <a:endParaRPr lang="en-GB" dirty="0"/>
          </a:p>
        </p:txBody>
      </p:sp>
      <p:sp>
        <p:nvSpPr>
          <p:cNvPr id="7" name="Rectangle 6"/>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Advanced Annual Leave</a:t>
            </a:r>
            <a:endParaRPr lang="en-US" sz="2800" dirty="0">
              <a:solidFill>
                <a:schemeClr val="tx1"/>
              </a:solidFill>
            </a:endParaRPr>
          </a:p>
        </p:txBody>
      </p:sp>
    </p:spTree>
    <p:extLst>
      <p:ext uri="{BB962C8B-B14F-4D97-AF65-F5344CB8AC3E}">
        <p14:creationId xmlns:p14="http://schemas.microsoft.com/office/powerpoint/2010/main" val="160628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Sick Leave</a:t>
            </a:r>
            <a:endParaRPr lang="en-US" sz="2800" dirty="0">
              <a:solidFill>
                <a:schemeClr val="tx1"/>
              </a:solidFill>
            </a:endParaRPr>
          </a:p>
        </p:txBody>
      </p:sp>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4909" y="1749383"/>
            <a:ext cx="8458200" cy="3139321"/>
          </a:xfrm>
          <a:prstGeom prst="rect">
            <a:avLst/>
          </a:prstGeom>
          <a:noFill/>
        </p:spPr>
        <p:txBody>
          <a:bodyPr wrap="square" rtlCol="0">
            <a:spAutoFit/>
          </a:bodyPr>
          <a:lstStyle/>
          <a:p>
            <a:r>
              <a:rPr lang="en-GB" b="1" dirty="0" smtClean="0"/>
              <a:t>Sick Leave balances and notifications </a:t>
            </a:r>
            <a:endParaRPr lang="en-GB" dirty="0"/>
          </a:p>
          <a:p>
            <a:r>
              <a:rPr lang="en-GB" dirty="0"/>
              <a:t>The Sick Leave module has been updated in order to strengthen Sick Leave management in regards to the requirement that a staff </a:t>
            </a:r>
            <a:r>
              <a:rPr lang="en-GB" dirty="0" smtClean="0"/>
              <a:t>member, </a:t>
            </a:r>
            <a:r>
              <a:rPr lang="en-GB" dirty="0"/>
              <a:t>who is unable to perform his or her duties by reason of illness or </a:t>
            </a:r>
            <a:r>
              <a:rPr lang="en-GB" dirty="0" smtClean="0"/>
              <a:t>injury, </a:t>
            </a:r>
            <a:r>
              <a:rPr lang="en-GB" dirty="0"/>
              <a:t>must submit a medical certificate or a medical </a:t>
            </a:r>
            <a:r>
              <a:rPr lang="en-GB" dirty="0" smtClean="0"/>
              <a:t>report to UN Medical Services, </a:t>
            </a:r>
            <a:r>
              <a:rPr lang="en-GB" b="1" dirty="0"/>
              <a:t>no later than the twentieth working day following the initial absence from duty</a:t>
            </a:r>
            <a:r>
              <a:rPr lang="en-GB" b="1" dirty="0" smtClean="0"/>
              <a:t>.</a:t>
            </a:r>
          </a:p>
          <a:p>
            <a:endParaRPr lang="en-GB" dirty="0" smtClean="0"/>
          </a:p>
          <a:p>
            <a:endParaRPr lang="en-GB" dirty="0"/>
          </a:p>
          <a:p>
            <a:r>
              <a:rPr lang="en-GB" b="1" dirty="0" smtClean="0"/>
              <a:t>Uncertified Sick Leave - Balance</a:t>
            </a:r>
          </a:p>
          <a:p>
            <a:r>
              <a:rPr lang="en-GB" dirty="0"/>
              <a:t>When a staff member applies for </a:t>
            </a:r>
            <a:r>
              <a:rPr lang="en-GB" b="1" dirty="0"/>
              <a:t>Uncertified Sick Leave</a:t>
            </a:r>
            <a:r>
              <a:rPr lang="en-GB" dirty="0"/>
              <a:t>, the current balance will appear in the window. This can also be viewed by the supervisor: </a:t>
            </a:r>
          </a:p>
        </p:txBody>
      </p:sp>
      <p:pic>
        <p:nvPicPr>
          <p:cNvPr id="8" name="Picture 7" descr="cid:image003.jpg@01D0E412.5C065E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4909" y="4888704"/>
            <a:ext cx="7421539" cy="1447800"/>
          </a:xfrm>
          <a:prstGeom prst="rect">
            <a:avLst/>
          </a:prstGeom>
          <a:noFill/>
          <a:ln>
            <a:noFill/>
          </a:ln>
        </p:spPr>
      </p:pic>
    </p:spTree>
    <p:extLst>
      <p:ext uri="{BB962C8B-B14F-4D97-AF65-F5344CB8AC3E}">
        <p14:creationId xmlns:p14="http://schemas.microsoft.com/office/powerpoint/2010/main" val="1603260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49380" y="1426584"/>
            <a:ext cx="7088349" cy="1477328"/>
          </a:xfrm>
          <a:prstGeom prst="rect">
            <a:avLst/>
          </a:prstGeom>
          <a:noFill/>
        </p:spPr>
        <p:txBody>
          <a:bodyPr wrap="square" rtlCol="0">
            <a:spAutoFit/>
          </a:bodyPr>
          <a:lstStyle/>
          <a:p>
            <a:r>
              <a:rPr lang="en-GB" b="1" dirty="0" smtClean="0"/>
              <a:t>Certified Sick Leave – take</a:t>
            </a:r>
            <a:br>
              <a:rPr lang="en-GB" b="1" dirty="0" smtClean="0"/>
            </a:br>
            <a:endParaRPr lang="en-GB" b="1" dirty="0" smtClean="0"/>
          </a:p>
          <a:p>
            <a:r>
              <a:rPr lang="en-GB" b="1" dirty="0" smtClean="0"/>
              <a:t>When </a:t>
            </a:r>
            <a:r>
              <a:rPr lang="en-GB" b="1" dirty="0"/>
              <a:t>a staff member applies for Certified Sick </a:t>
            </a:r>
            <a:r>
              <a:rPr lang="en-GB" b="1" dirty="0" smtClean="0"/>
              <a:t>Leave, </a:t>
            </a:r>
            <a:r>
              <a:rPr lang="en-GB" dirty="0" smtClean="0"/>
              <a:t>the </a:t>
            </a:r>
            <a:r>
              <a:rPr lang="en-GB" dirty="0"/>
              <a:t>number of days taken the last 12 months (not the balance) will appear: </a:t>
            </a:r>
          </a:p>
          <a:p>
            <a:endParaRPr lang="en-GB" dirty="0"/>
          </a:p>
        </p:txBody>
      </p:sp>
      <p:pic>
        <p:nvPicPr>
          <p:cNvPr id="3" name="Picture 2"/>
          <p:cNvPicPr>
            <a:picLocks noChangeAspect="1"/>
          </p:cNvPicPr>
          <p:nvPr/>
        </p:nvPicPr>
        <p:blipFill>
          <a:blip r:embed="rId4"/>
          <a:stretch>
            <a:fillRect/>
          </a:stretch>
        </p:blipFill>
        <p:spPr>
          <a:xfrm>
            <a:off x="762000" y="2785012"/>
            <a:ext cx="7088349" cy="1777314"/>
          </a:xfrm>
          <a:prstGeom prst="rect">
            <a:avLst/>
          </a:prstGeom>
          <a:ln>
            <a:solidFill>
              <a:schemeClr val="accent1"/>
            </a:solidFill>
          </a:ln>
        </p:spPr>
      </p:pic>
      <p:sp>
        <p:nvSpPr>
          <p:cNvPr id="8" name="Rectangle 7"/>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Sick Leave</a:t>
            </a:r>
            <a:endParaRPr lang="en-US" sz="2800" dirty="0">
              <a:solidFill>
                <a:schemeClr val="tx1"/>
              </a:solidFill>
            </a:endParaRPr>
          </a:p>
        </p:txBody>
      </p:sp>
      <p:sp>
        <p:nvSpPr>
          <p:cNvPr id="4" name="TextBox 3"/>
          <p:cNvSpPr txBox="1"/>
          <p:nvPr/>
        </p:nvSpPr>
        <p:spPr>
          <a:xfrm>
            <a:off x="665945" y="4724400"/>
            <a:ext cx="7088349" cy="1200329"/>
          </a:xfrm>
          <a:prstGeom prst="rect">
            <a:avLst/>
          </a:prstGeom>
          <a:noFill/>
        </p:spPr>
        <p:txBody>
          <a:bodyPr wrap="square" rtlCol="0">
            <a:spAutoFit/>
          </a:bodyPr>
          <a:lstStyle/>
          <a:p>
            <a:r>
              <a:rPr lang="en-GB" dirty="0" smtClean="0"/>
              <a:t>For requests </a:t>
            </a:r>
            <a:r>
              <a:rPr lang="en-GB" dirty="0"/>
              <a:t>for Certified Sick </a:t>
            </a:r>
            <a:r>
              <a:rPr lang="en-GB" dirty="0" smtClean="0"/>
              <a:t>Leave, </a:t>
            </a:r>
            <a:r>
              <a:rPr lang="en-GB" dirty="0"/>
              <a:t>the staff member will receive </a:t>
            </a:r>
            <a:r>
              <a:rPr lang="en-GB" dirty="0" smtClean="0"/>
              <a:t>a warning </a:t>
            </a:r>
            <a:r>
              <a:rPr lang="en-GB" dirty="0"/>
              <a:t>informing </a:t>
            </a:r>
            <a:r>
              <a:rPr lang="en-GB" dirty="0" smtClean="0"/>
              <a:t>him/her about the requirement </a:t>
            </a:r>
            <a:r>
              <a:rPr lang="en-GB" dirty="0"/>
              <a:t>to </a:t>
            </a:r>
            <a:r>
              <a:rPr lang="en-GB" dirty="0" smtClean="0"/>
              <a:t>submit a </a:t>
            </a:r>
            <a:r>
              <a:rPr lang="en-GB" dirty="0"/>
              <a:t>medical </a:t>
            </a:r>
            <a:r>
              <a:rPr lang="en-GB" dirty="0" smtClean="0"/>
              <a:t>certificate.</a:t>
            </a:r>
            <a:endParaRPr lang="en-GB" dirty="0"/>
          </a:p>
          <a:p>
            <a:endParaRPr lang="en-GB" dirty="0"/>
          </a:p>
        </p:txBody>
      </p:sp>
    </p:spTree>
    <p:extLst>
      <p:ext uri="{BB962C8B-B14F-4D97-AF65-F5344CB8AC3E}">
        <p14:creationId xmlns:p14="http://schemas.microsoft.com/office/powerpoint/2010/main" val="3088066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Sick Leave</a:t>
            </a:r>
            <a:endParaRPr lang="en-US" sz="2800" dirty="0">
              <a:solidFill>
                <a:schemeClr val="tx1"/>
              </a:solidFill>
            </a:endParaRPr>
          </a:p>
        </p:txBody>
      </p:sp>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85800" y="1295400"/>
            <a:ext cx="7315200" cy="923330"/>
          </a:xfrm>
          <a:prstGeom prst="rect">
            <a:avLst/>
          </a:prstGeom>
          <a:noFill/>
        </p:spPr>
        <p:txBody>
          <a:bodyPr wrap="square" rtlCol="0">
            <a:spAutoFit/>
          </a:bodyPr>
          <a:lstStyle/>
          <a:p>
            <a:r>
              <a:rPr lang="en-GB" dirty="0" smtClean="0"/>
              <a:t>The system warning the staff member that certification is required.</a:t>
            </a:r>
          </a:p>
          <a:p>
            <a:r>
              <a:rPr lang="en-GB" dirty="0" smtClean="0"/>
              <a:t/>
            </a:r>
            <a:br>
              <a:rPr lang="en-GB" dirty="0" smtClean="0"/>
            </a:br>
            <a:endParaRPr lang="en-GB" dirty="0"/>
          </a:p>
        </p:txBody>
      </p:sp>
      <p:pic>
        <p:nvPicPr>
          <p:cNvPr id="1025" name="Picture 1" descr="cid:image024.png@01D0E40A.FAD6522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62000" y="1773630"/>
            <a:ext cx="6372185" cy="3804054"/>
          </a:xfrm>
          <a:prstGeom prst="rect">
            <a:avLst/>
          </a:prstGeom>
          <a:extLst/>
        </p:spPr>
        <p:style>
          <a:lnRef idx="1">
            <a:schemeClr val="dk1"/>
          </a:lnRef>
          <a:fillRef idx="2">
            <a:schemeClr val="dk1"/>
          </a:fillRef>
          <a:effectRef idx="1">
            <a:schemeClr val="dk1"/>
          </a:effectRef>
          <a:fontRef idx="minor">
            <a:schemeClr val="dk1"/>
          </a:fontRef>
        </p:style>
      </p:pic>
      <p:sp>
        <p:nvSpPr>
          <p:cNvPr id="5" name="Rectangle 3"/>
          <p:cNvSpPr>
            <a:spLocks noChangeArrowheads="1"/>
          </p:cNvSpPr>
          <p:nvPr/>
        </p:nvSpPr>
        <p:spPr bwMode="auto">
          <a:xfrm>
            <a:off x="685800" y="664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Box 2"/>
          <p:cNvSpPr txBox="1"/>
          <p:nvPr/>
        </p:nvSpPr>
        <p:spPr>
          <a:xfrm>
            <a:off x="655983" y="5963424"/>
            <a:ext cx="7687297" cy="646331"/>
          </a:xfrm>
          <a:prstGeom prst="rect">
            <a:avLst/>
          </a:prstGeom>
          <a:noFill/>
        </p:spPr>
        <p:txBody>
          <a:bodyPr wrap="none" rtlCol="0">
            <a:spAutoFit/>
          </a:bodyPr>
          <a:lstStyle/>
          <a:p>
            <a:r>
              <a:rPr lang="en-GB" dirty="0"/>
              <a:t>It is not possible to submit a Certified Sick Leave without attaching a document. </a:t>
            </a:r>
          </a:p>
          <a:p>
            <a:endParaRPr lang="en-GB" dirty="0"/>
          </a:p>
        </p:txBody>
      </p:sp>
    </p:spTree>
    <p:extLst>
      <p:ext uri="{BB962C8B-B14F-4D97-AF65-F5344CB8AC3E}">
        <p14:creationId xmlns:p14="http://schemas.microsoft.com/office/powerpoint/2010/main" val="2974770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685800" y="664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217198464"/>
              </p:ext>
            </p:extLst>
          </p:nvPr>
        </p:nvGraphicFramePr>
        <p:xfrm>
          <a:off x="713509" y="2525033"/>
          <a:ext cx="7303135" cy="3245168"/>
        </p:xfrm>
        <a:graphic>
          <a:graphicData uri="http://schemas.openxmlformats.org/drawingml/2006/table">
            <a:tbl>
              <a:tblPr firstRow="1" firstCol="1" bandRow="1">
                <a:tableStyleId>{5C22544A-7EE6-4342-B048-85BDC9FD1C3A}</a:tableStyleId>
              </a:tblPr>
              <a:tblGrid>
                <a:gridCol w="7303135"/>
              </a:tblGrid>
              <a:tr h="0">
                <a:tc>
                  <a:txBody>
                    <a:bodyPr/>
                    <a:lstStyle/>
                    <a:p>
                      <a:pPr>
                        <a:lnSpc>
                          <a:spcPct val="107000"/>
                        </a:lnSpc>
                        <a:spcAft>
                          <a:spcPts val="0"/>
                        </a:spcAft>
                      </a:pPr>
                      <a:r>
                        <a:rPr lang="en-GB" sz="1400" dirty="0">
                          <a:solidFill>
                            <a:schemeClr val="tx1"/>
                          </a:solidFill>
                          <a:effectLst/>
                        </a:rPr>
                        <a:t>Subject: Important Notice - This Absence Request has been Submitted</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25000"/>
                      </a:schemeClr>
                    </a:solidFill>
                  </a:tcPr>
                </a:tc>
              </a:tr>
              <a:tr h="2874616">
                <a:tc>
                  <a:txBody>
                    <a:bodyPr/>
                    <a:lstStyle/>
                    <a:p>
                      <a:r>
                        <a:rPr lang="en-US" sz="1400" b="1" kern="1200" dirty="0" smtClean="0">
                          <a:solidFill>
                            <a:schemeClr val="tx1"/>
                          </a:solidFill>
                          <a:effectLst/>
                          <a:latin typeface="+mn-lt"/>
                          <a:ea typeface="+mn-ea"/>
                          <a:cs typeface="+mn-cs"/>
                        </a:rPr>
                        <a:t>Important Notice:</a:t>
                      </a:r>
                      <a:br>
                        <a:rPr lang="en-US" sz="1400" b="1" kern="1200" dirty="0" smtClean="0">
                          <a:solidFill>
                            <a:schemeClr val="tx1"/>
                          </a:solidFill>
                          <a:effectLst/>
                          <a:latin typeface="+mn-lt"/>
                          <a:ea typeface="+mn-ea"/>
                          <a:cs typeface="+mn-cs"/>
                        </a:rPr>
                      </a:br>
                      <a:r>
                        <a:rPr lang="en-US" sz="1400" b="1" kern="1200" dirty="0" smtClean="0">
                          <a:solidFill>
                            <a:schemeClr val="tx1"/>
                          </a:solidFill>
                          <a:effectLst/>
                          <a:latin typeface="+mn-lt"/>
                          <a:ea typeface="+mn-ea"/>
                          <a:cs typeface="+mn-cs"/>
                        </a:rPr>
                        <a:t/>
                      </a:r>
                      <a:br>
                        <a:rPr lang="en-US" sz="1400" b="1" kern="1200" dirty="0" smtClean="0">
                          <a:solidFill>
                            <a:schemeClr val="tx1"/>
                          </a:solidFill>
                          <a:effectLst/>
                          <a:latin typeface="+mn-lt"/>
                          <a:ea typeface="+mn-ea"/>
                          <a:cs typeface="+mn-cs"/>
                        </a:rPr>
                      </a:br>
                      <a:r>
                        <a:rPr lang="en-GB" sz="1400" b="1" i="1" kern="1200" dirty="0" smtClean="0">
                          <a:solidFill>
                            <a:schemeClr val="tx1"/>
                          </a:solidFill>
                          <a:effectLst/>
                          <a:latin typeface="+mn-lt"/>
                          <a:ea typeface="+mn-ea"/>
                          <a:cs typeface="+mn-cs"/>
                        </a:rPr>
                        <a:t>Please note that certified sick leave must be supported by a medical certificate or report from a medical practitioner no later than the twentieth working day following the initial absence.  </a:t>
                      </a:r>
                      <a:endParaRPr lang="en-GB" sz="1400" b="1" kern="1200" dirty="0" smtClean="0">
                        <a:solidFill>
                          <a:schemeClr val="tx1"/>
                        </a:solidFill>
                        <a:effectLst/>
                        <a:latin typeface="+mn-lt"/>
                        <a:ea typeface="+mn-ea"/>
                        <a:cs typeface="+mn-cs"/>
                      </a:endParaRPr>
                    </a:p>
                    <a:p>
                      <a:r>
                        <a:rPr lang="en-GB" sz="1400" b="1" i="1" kern="1200" dirty="0" smtClean="0">
                          <a:solidFill>
                            <a:schemeClr val="tx1"/>
                          </a:solidFill>
                          <a:effectLst/>
                          <a:latin typeface="+mn-lt"/>
                          <a:ea typeface="+mn-ea"/>
                          <a:cs typeface="+mn-cs"/>
                        </a:rPr>
                        <a:t>The medical certificate or report should indicate the date or dates of absence by reason of illness, injury or incapacitation, without identification of diagnosis. </a:t>
                      </a:r>
                      <a:endParaRPr lang="en-GB" sz="1400" b="1" kern="1200" dirty="0" smtClean="0">
                        <a:solidFill>
                          <a:schemeClr val="tx1"/>
                        </a:solidFill>
                        <a:effectLst/>
                        <a:latin typeface="+mn-lt"/>
                        <a:ea typeface="+mn-ea"/>
                        <a:cs typeface="+mn-cs"/>
                      </a:endParaRPr>
                    </a:p>
                    <a:p>
                      <a:endParaRPr lang="en-GB" sz="1400" b="1" i="1" kern="1200" dirty="0" smtClean="0">
                        <a:solidFill>
                          <a:schemeClr val="tx1"/>
                        </a:solidFill>
                        <a:effectLst/>
                        <a:latin typeface="+mn-lt"/>
                        <a:ea typeface="+mn-ea"/>
                        <a:cs typeface="+mn-cs"/>
                      </a:endParaRPr>
                    </a:p>
                    <a:p>
                      <a:r>
                        <a:rPr lang="en-GB" sz="1400" b="1" i="1" kern="1200" dirty="0" smtClean="0">
                          <a:solidFill>
                            <a:schemeClr val="tx1"/>
                          </a:solidFill>
                          <a:effectLst/>
                          <a:latin typeface="+mn-lt"/>
                          <a:ea typeface="+mn-ea"/>
                          <a:cs typeface="+mn-cs"/>
                        </a:rPr>
                        <a:t>Please note your supervisor cannot approve a certified sick leave request before the medical certificate or report is submitted.</a:t>
                      </a:r>
                      <a:endParaRPr lang="en-GB" sz="1400" b="1" kern="1200" dirty="0" smtClean="0">
                        <a:solidFill>
                          <a:schemeClr val="tx1"/>
                        </a:solidFill>
                        <a:effectLst/>
                        <a:latin typeface="+mn-lt"/>
                        <a:ea typeface="+mn-ea"/>
                        <a:cs typeface="+mn-cs"/>
                      </a:endParaRPr>
                    </a:p>
                    <a:p>
                      <a:endParaRPr lang="en-GB" sz="1400" b="1" i="1" kern="1200" dirty="0" smtClean="0">
                        <a:solidFill>
                          <a:schemeClr val="tx1"/>
                        </a:solidFill>
                        <a:effectLst/>
                        <a:latin typeface="+mn-lt"/>
                        <a:ea typeface="+mn-ea"/>
                        <a:cs typeface="+mn-cs"/>
                      </a:endParaRPr>
                    </a:p>
                    <a:p>
                      <a:r>
                        <a:rPr lang="en-GB" sz="1400" b="1" i="1" kern="1200" dirty="0" smtClean="0">
                          <a:solidFill>
                            <a:schemeClr val="tx1"/>
                          </a:solidFill>
                          <a:effectLst/>
                          <a:latin typeface="+mn-lt"/>
                          <a:ea typeface="+mn-ea"/>
                          <a:cs typeface="+mn-cs"/>
                        </a:rPr>
                        <a:t>Best regards, </a:t>
                      </a:r>
                      <a:endParaRPr lang="en-GB" sz="1400" b="1" kern="1200" dirty="0" smtClean="0">
                        <a:solidFill>
                          <a:schemeClr val="tx1"/>
                        </a:solidFill>
                        <a:effectLst/>
                        <a:latin typeface="+mn-lt"/>
                        <a:ea typeface="+mn-ea"/>
                        <a:cs typeface="+mn-cs"/>
                      </a:endParaRPr>
                    </a:p>
                    <a:p>
                      <a:r>
                        <a:rPr lang="en-GB" sz="1400" b="1" i="1" kern="1200" dirty="0" smtClean="0">
                          <a:solidFill>
                            <a:schemeClr val="tx1"/>
                          </a:solidFill>
                          <a:effectLst/>
                          <a:latin typeface="+mn-lt"/>
                          <a:ea typeface="+mn-ea"/>
                          <a:cs typeface="+mn-cs"/>
                        </a:rPr>
                        <a:t>Office of Human Resources</a:t>
                      </a:r>
                      <a:endParaRPr lang="en-GB" sz="1400" b="1" kern="1200" dirty="0" smtClean="0">
                        <a:solidFill>
                          <a:schemeClr val="tx1"/>
                        </a:solidFill>
                        <a:effectLst/>
                        <a:latin typeface="+mn-lt"/>
                        <a:ea typeface="+mn-ea"/>
                        <a:cs typeface="+mn-cs"/>
                      </a:endParaRPr>
                    </a:p>
                    <a:p>
                      <a:pPr>
                        <a:lnSpc>
                          <a:spcPct val="107000"/>
                        </a:lnSpc>
                        <a:spcAft>
                          <a:spcPts val="0"/>
                        </a:spcAft>
                      </a:pPr>
                      <a:r>
                        <a:rPr lang="en-GB" sz="1400" dirty="0">
                          <a:solidFill>
                            <a:schemeClr val="tx1"/>
                          </a:solidFill>
                          <a:effectLst/>
                        </a:rPr>
                        <a:t/>
                      </a:r>
                      <a:br>
                        <a:rPr lang="en-GB" sz="1400" dirty="0">
                          <a:solidFill>
                            <a:schemeClr val="tx1"/>
                          </a:solidFill>
                          <a:effectLst/>
                        </a:rPr>
                      </a:b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25000"/>
                      </a:schemeClr>
                    </a:solidFill>
                  </a:tcPr>
                </a:tc>
              </a:tr>
            </a:tbl>
          </a:graphicData>
        </a:graphic>
      </p:graphicFrame>
      <p:sp>
        <p:nvSpPr>
          <p:cNvPr id="8" name="Rectangle 7"/>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Sick Leave</a:t>
            </a:r>
            <a:endParaRPr lang="en-US" sz="2800" dirty="0">
              <a:solidFill>
                <a:schemeClr val="tx1"/>
              </a:solidFill>
            </a:endParaRPr>
          </a:p>
        </p:txBody>
      </p:sp>
      <p:sp>
        <p:nvSpPr>
          <p:cNvPr id="4" name="TextBox 3"/>
          <p:cNvSpPr txBox="1"/>
          <p:nvPr/>
        </p:nvSpPr>
        <p:spPr>
          <a:xfrm>
            <a:off x="685800" y="1853745"/>
            <a:ext cx="6721968" cy="369332"/>
          </a:xfrm>
          <a:prstGeom prst="rect">
            <a:avLst/>
          </a:prstGeom>
          <a:noFill/>
        </p:spPr>
        <p:txBody>
          <a:bodyPr wrap="none" rtlCol="0">
            <a:spAutoFit/>
          </a:bodyPr>
          <a:lstStyle/>
          <a:p>
            <a:r>
              <a:rPr lang="en-GB" b="1" dirty="0" smtClean="0"/>
              <a:t>Email notification to Staff Member if requesting </a:t>
            </a:r>
            <a:r>
              <a:rPr lang="en-GB" b="1" u="sng" dirty="0" smtClean="0"/>
              <a:t>below</a:t>
            </a:r>
            <a:r>
              <a:rPr lang="en-GB" b="1" dirty="0" smtClean="0"/>
              <a:t> 20 CSL days:</a:t>
            </a:r>
            <a:endParaRPr lang="en-GB" b="1" dirty="0"/>
          </a:p>
        </p:txBody>
      </p:sp>
    </p:spTree>
    <p:extLst>
      <p:ext uri="{BB962C8B-B14F-4D97-AF65-F5344CB8AC3E}">
        <p14:creationId xmlns:p14="http://schemas.microsoft.com/office/powerpoint/2010/main" val="2880812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Sick Leave</a:t>
            </a:r>
            <a:endParaRPr lang="en-US" sz="2800" dirty="0">
              <a:solidFill>
                <a:schemeClr val="tx1"/>
              </a:solidFill>
            </a:endParaRPr>
          </a:p>
        </p:txBody>
      </p:sp>
      <p:pic>
        <p:nvPicPr>
          <p:cNvPr id="3"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2000" y="1811803"/>
            <a:ext cx="7162800" cy="646331"/>
          </a:xfrm>
          <a:prstGeom prst="rect">
            <a:avLst/>
          </a:prstGeom>
          <a:noFill/>
        </p:spPr>
        <p:txBody>
          <a:bodyPr wrap="square" rtlCol="0">
            <a:spAutoFit/>
          </a:bodyPr>
          <a:lstStyle/>
          <a:p>
            <a:r>
              <a:rPr lang="en-GB" b="1" dirty="0"/>
              <a:t>The supervisor </a:t>
            </a:r>
            <a:r>
              <a:rPr lang="en-GB" dirty="0"/>
              <a:t>will receive similar email </a:t>
            </a:r>
            <a:r>
              <a:rPr lang="en-GB" dirty="0" smtClean="0"/>
              <a:t>requesting him/her to ensure that a medical certificate/report is attached. </a:t>
            </a:r>
            <a:endParaRPr lang="en-GB" dirty="0"/>
          </a:p>
        </p:txBody>
      </p:sp>
      <p:sp>
        <p:nvSpPr>
          <p:cNvPr id="6" name="TextBox 5"/>
          <p:cNvSpPr txBox="1"/>
          <p:nvPr/>
        </p:nvSpPr>
        <p:spPr>
          <a:xfrm>
            <a:off x="758536" y="1286607"/>
            <a:ext cx="6977551" cy="369332"/>
          </a:xfrm>
          <a:prstGeom prst="rect">
            <a:avLst/>
          </a:prstGeom>
          <a:noFill/>
        </p:spPr>
        <p:txBody>
          <a:bodyPr wrap="none" rtlCol="0">
            <a:spAutoFit/>
          </a:bodyPr>
          <a:lstStyle/>
          <a:p>
            <a:r>
              <a:rPr lang="en-GB" b="1" dirty="0" smtClean="0"/>
              <a:t>Email notification to Supervisor if SM is requesting </a:t>
            </a:r>
            <a:r>
              <a:rPr lang="en-GB" b="1" u="sng" dirty="0" smtClean="0"/>
              <a:t>below</a:t>
            </a:r>
            <a:r>
              <a:rPr lang="en-GB" b="1" dirty="0" smtClean="0"/>
              <a:t> 20 CSL days:</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3903053549"/>
              </p:ext>
            </p:extLst>
          </p:nvPr>
        </p:nvGraphicFramePr>
        <p:xfrm>
          <a:off x="762000" y="2667000"/>
          <a:ext cx="7303135" cy="3102899"/>
        </p:xfrm>
        <a:graphic>
          <a:graphicData uri="http://schemas.openxmlformats.org/drawingml/2006/table">
            <a:tbl>
              <a:tblPr firstRow="1" firstCol="1" bandRow="1">
                <a:tableStyleId>{5C22544A-7EE6-4342-B048-85BDC9FD1C3A}</a:tableStyleId>
              </a:tblPr>
              <a:tblGrid>
                <a:gridCol w="7303135"/>
              </a:tblGrid>
              <a:tr h="0">
                <a:tc>
                  <a:txBody>
                    <a:bodyPr/>
                    <a:lstStyle/>
                    <a:p>
                      <a:pPr>
                        <a:lnSpc>
                          <a:spcPct val="107000"/>
                        </a:lnSpc>
                        <a:spcAft>
                          <a:spcPts val="0"/>
                        </a:spcAft>
                      </a:pPr>
                      <a:r>
                        <a:rPr lang="en-GB" sz="1400" dirty="0" smtClean="0">
                          <a:solidFill>
                            <a:schemeClr val="tx1"/>
                          </a:solidFill>
                          <a:effectLst/>
                        </a:rPr>
                        <a:t>Subject: Important Notice - There is an Absence Request awaiting your approval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25000"/>
                      </a:schemeClr>
                    </a:solidFill>
                  </a:tcPr>
                </a:tc>
              </a:tr>
              <a:tr h="2874616">
                <a:tc>
                  <a:txBody>
                    <a:bodyPr/>
                    <a:lstStyle/>
                    <a:p>
                      <a:r>
                        <a:rPr lang="en-GB" sz="1400" dirty="0" smtClean="0">
                          <a:solidFill>
                            <a:schemeClr val="tx1"/>
                          </a:solidFill>
                          <a:effectLst/>
                        </a:rPr>
                        <a:t>Important Notice:</a:t>
                      </a:r>
                      <a:br>
                        <a:rPr lang="en-GB" sz="1400" dirty="0" smtClean="0">
                          <a:solidFill>
                            <a:schemeClr val="tx1"/>
                          </a:solidFill>
                          <a:effectLst/>
                        </a:rPr>
                      </a:br>
                      <a:r>
                        <a:rPr lang="en-GB" sz="1400" dirty="0" smtClean="0">
                          <a:solidFill>
                            <a:schemeClr val="tx1"/>
                          </a:solidFill>
                          <a:effectLst/>
                        </a:rPr>
                        <a:t/>
                      </a:r>
                      <a:br>
                        <a:rPr lang="en-GB" sz="1400" dirty="0" smtClean="0">
                          <a:solidFill>
                            <a:schemeClr val="tx1"/>
                          </a:solidFill>
                          <a:effectLst/>
                        </a:rPr>
                      </a:br>
                      <a:r>
                        <a:rPr lang="en-GB" sz="1400" b="1" i="1" kern="1200" dirty="0" smtClean="0">
                          <a:solidFill>
                            <a:schemeClr val="tx1"/>
                          </a:solidFill>
                          <a:effectLst/>
                          <a:latin typeface="+mn-lt"/>
                          <a:ea typeface="+mn-ea"/>
                          <a:cs typeface="+mn-cs"/>
                        </a:rPr>
                        <a:t>Please note that certified sick leave must be supported by a medical certificate or report from a medical practitioner no later than the twentieth working day following the initial absence.  </a:t>
                      </a:r>
                      <a:endParaRPr lang="en-GB" sz="1400" b="1" kern="1200" dirty="0" smtClean="0">
                        <a:solidFill>
                          <a:schemeClr val="tx1"/>
                        </a:solidFill>
                        <a:effectLst/>
                        <a:latin typeface="+mn-lt"/>
                        <a:ea typeface="+mn-ea"/>
                        <a:cs typeface="+mn-cs"/>
                      </a:endParaRPr>
                    </a:p>
                    <a:p>
                      <a:r>
                        <a:rPr lang="en-GB" sz="1400" b="1" i="1" kern="1200" dirty="0" smtClean="0">
                          <a:solidFill>
                            <a:schemeClr val="tx1"/>
                          </a:solidFill>
                          <a:effectLst/>
                          <a:latin typeface="+mn-lt"/>
                          <a:ea typeface="+mn-ea"/>
                          <a:cs typeface="+mn-cs"/>
                        </a:rPr>
                        <a:t>The medical certificate or report should indicate the date or dates of absence by reason of illness, injury or incapacitation, without identification of diagnosis. </a:t>
                      </a:r>
                      <a:endParaRPr lang="en-GB" sz="1400" b="1" kern="1200" dirty="0" smtClean="0">
                        <a:solidFill>
                          <a:schemeClr val="tx1"/>
                        </a:solidFill>
                        <a:effectLst/>
                        <a:latin typeface="+mn-lt"/>
                        <a:ea typeface="+mn-ea"/>
                        <a:cs typeface="+mn-cs"/>
                      </a:endParaRPr>
                    </a:p>
                    <a:p>
                      <a:endParaRPr lang="en-GB" sz="1400" b="1" i="1" kern="1200" dirty="0" smtClean="0">
                        <a:solidFill>
                          <a:schemeClr val="tx1"/>
                        </a:solidFill>
                        <a:effectLst/>
                        <a:latin typeface="+mn-lt"/>
                        <a:ea typeface="+mn-ea"/>
                        <a:cs typeface="+mn-cs"/>
                      </a:endParaRPr>
                    </a:p>
                    <a:p>
                      <a:r>
                        <a:rPr lang="en-GB" sz="1400" b="1" i="1" kern="1200" dirty="0" smtClean="0">
                          <a:solidFill>
                            <a:schemeClr val="tx1"/>
                          </a:solidFill>
                          <a:effectLst/>
                          <a:latin typeface="+mn-lt"/>
                          <a:ea typeface="+mn-ea"/>
                          <a:cs typeface="+mn-cs"/>
                        </a:rPr>
                        <a:t>Please note a supervisor cannot approve a certified sick leave request before the medical certificate or report is submitted or attached.</a:t>
                      </a:r>
                      <a:endParaRPr lang="en-GB" sz="1400" b="1" kern="1200" dirty="0" smtClean="0">
                        <a:solidFill>
                          <a:schemeClr val="tx1"/>
                        </a:solidFill>
                        <a:effectLst/>
                        <a:latin typeface="+mn-lt"/>
                        <a:ea typeface="+mn-ea"/>
                        <a:cs typeface="+mn-cs"/>
                      </a:endParaRPr>
                    </a:p>
                    <a:p>
                      <a:endParaRPr lang="en-GB" sz="1400" b="1" i="1" kern="1200" dirty="0" smtClean="0">
                        <a:solidFill>
                          <a:schemeClr val="tx1"/>
                        </a:solidFill>
                        <a:effectLst/>
                        <a:latin typeface="+mn-lt"/>
                        <a:ea typeface="+mn-ea"/>
                        <a:cs typeface="+mn-cs"/>
                      </a:endParaRPr>
                    </a:p>
                    <a:p>
                      <a:r>
                        <a:rPr lang="en-GB" sz="1400" b="1" i="1" kern="1200" dirty="0" smtClean="0">
                          <a:solidFill>
                            <a:schemeClr val="tx1"/>
                          </a:solidFill>
                          <a:effectLst/>
                          <a:latin typeface="+mn-lt"/>
                          <a:ea typeface="+mn-ea"/>
                          <a:cs typeface="+mn-cs"/>
                        </a:rPr>
                        <a:t>Best regards, </a:t>
                      </a:r>
                      <a:endParaRPr lang="en-GB" sz="1400" b="1" kern="1200" dirty="0" smtClean="0">
                        <a:solidFill>
                          <a:schemeClr val="tx1"/>
                        </a:solidFill>
                        <a:effectLst/>
                        <a:latin typeface="+mn-lt"/>
                        <a:ea typeface="+mn-ea"/>
                        <a:cs typeface="+mn-cs"/>
                      </a:endParaRPr>
                    </a:p>
                    <a:p>
                      <a:r>
                        <a:rPr lang="en-GB" sz="1400" b="1" i="1" kern="1200" dirty="0" smtClean="0">
                          <a:solidFill>
                            <a:schemeClr val="tx1"/>
                          </a:solidFill>
                          <a:effectLst/>
                          <a:latin typeface="+mn-lt"/>
                          <a:ea typeface="+mn-ea"/>
                          <a:cs typeface="+mn-cs"/>
                        </a:rPr>
                        <a:t>Office of Human Resources</a:t>
                      </a:r>
                      <a:endParaRPr lang="en-GB" sz="1400" b="1" kern="1200" dirty="0" smtClean="0">
                        <a:solidFill>
                          <a:schemeClr val="tx1"/>
                        </a:solidFill>
                        <a:effectLst/>
                        <a:latin typeface="+mn-lt"/>
                        <a:ea typeface="+mn-ea"/>
                        <a:cs typeface="+mn-cs"/>
                      </a:endParaRPr>
                    </a:p>
                    <a:p>
                      <a:pPr>
                        <a:lnSpc>
                          <a:spcPct val="107000"/>
                        </a:lnSpc>
                        <a:spcAft>
                          <a:spcPts val="0"/>
                        </a:spcAft>
                      </a:pPr>
                      <a:endParaRPr lang="en-GB" sz="1400" dirty="0" smtClean="0">
                        <a:solidFill>
                          <a:schemeClr val="tx1"/>
                        </a:solidFill>
                        <a:effectLst/>
                      </a:endParaRPr>
                    </a:p>
                  </a:txBody>
                  <a:tcPr marL="68580" marR="68580" marT="0" marB="0">
                    <a:solidFill>
                      <a:schemeClr val="accent1">
                        <a:alpha val="25000"/>
                      </a:schemeClr>
                    </a:solidFill>
                  </a:tcPr>
                </a:tc>
              </a:tr>
            </a:tbl>
          </a:graphicData>
        </a:graphic>
      </p:graphicFrame>
    </p:spTree>
    <p:extLst>
      <p:ext uri="{BB962C8B-B14F-4D97-AF65-F5344CB8AC3E}">
        <p14:creationId xmlns:p14="http://schemas.microsoft.com/office/powerpoint/2010/main" val="1397296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Agenda</a:t>
            </a:r>
            <a:endParaRPr lang="en-US" sz="2800" dirty="0">
              <a:solidFill>
                <a:schemeClr val="tx1"/>
              </a:solidFill>
            </a:endParaRPr>
          </a:p>
        </p:txBody>
      </p:sp>
      <p:pic>
        <p:nvPicPr>
          <p:cNvPr id="5"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5282" y="1752600"/>
            <a:ext cx="4353436" cy="3970318"/>
          </a:xfrm>
          <a:prstGeom prst="rect">
            <a:avLst/>
          </a:prstGeom>
          <a:noFill/>
        </p:spPr>
        <p:txBody>
          <a:bodyPr wrap="none" rtlCol="0">
            <a:spAutoFit/>
          </a:bodyPr>
          <a:lstStyle/>
          <a:p>
            <a:pPr marL="342900" indent="-342900">
              <a:buAutoNum type="arabicPeriod"/>
            </a:pPr>
            <a:r>
              <a:rPr lang="en-GB" dirty="0" smtClean="0"/>
              <a:t>Leave Monitor -  role and responsibilities</a:t>
            </a:r>
          </a:p>
          <a:p>
            <a:pPr marL="342900" indent="-342900">
              <a:buAutoNum type="arabicPeriod"/>
            </a:pPr>
            <a:r>
              <a:rPr lang="en-GB" dirty="0" smtClean="0"/>
              <a:t>The automated Absence Report Card</a:t>
            </a:r>
          </a:p>
          <a:p>
            <a:pPr marL="342900" indent="-342900">
              <a:buAutoNum type="arabicPeriod"/>
            </a:pPr>
            <a:r>
              <a:rPr lang="en-GB" dirty="0" smtClean="0"/>
              <a:t>Leave Monitoring and HR </a:t>
            </a:r>
            <a:r>
              <a:rPr lang="en-GB" dirty="0" err="1" smtClean="0"/>
              <a:t>eServices</a:t>
            </a:r>
            <a:endParaRPr lang="en-GB" dirty="0" smtClean="0"/>
          </a:p>
          <a:p>
            <a:pPr marL="1257300" lvl="2" indent="-342900">
              <a:buFont typeface="Arial" panose="020B0604020202020204" pitchFamily="34" charset="0"/>
              <a:buChar char="•"/>
            </a:pPr>
            <a:r>
              <a:rPr lang="en-GB" dirty="0"/>
              <a:t>Status</a:t>
            </a:r>
          </a:p>
          <a:p>
            <a:pPr marL="1257300" lvl="2" indent="-342900">
              <a:buFont typeface="Arial" panose="020B0604020202020204" pitchFamily="34" charset="0"/>
              <a:buChar char="•"/>
            </a:pPr>
            <a:r>
              <a:rPr lang="en-GB" dirty="0" smtClean="0"/>
              <a:t>Enhancements</a:t>
            </a:r>
          </a:p>
          <a:p>
            <a:pPr marL="1714500" lvl="3" indent="-342900">
              <a:buFont typeface="Arial" panose="020B0604020202020204" pitchFamily="34" charset="0"/>
              <a:buChar char="•"/>
            </a:pPr>
            <a:r>
              <a:rPr lang="en-GB" dirty="0" smtClean="0"/>
              <a:t>Advanced Annual Leave</a:t>
            </a:r>
          </a:p>
          <a:p>
            <a:pPr marL="1714500" lvl="3" indent="-342900">
              <a:buFont typeface="Arial" panose="020B0604020202020204" pitchFamily="34" charset="0"/>
              <a:buChar char="•"/>
            </a:pPr>
            <a:r>
              <a:rPr lang="en-GB" dirty="0" smtClean="0"/>
              <a:t>Sick Leave</a:t>
            </a:r>
          </a:p>
          <a:p>
            <a:pPr marL="1714500" lvl="3" indent="-342900">
              <a:buFont typeface="Arial" panose="020B0604020202020204" pitchFamily="34" charset="0"/>
              <a:buChar char="•"/>
            </a:pPr>
            <a:r>
              <a:rPr lang="en-GB" dirty="0" smtClean="0"/>
              <a:t>Home Leave </a:t>
            </a:r>
          </a:p>
          <a:p>
            <a:pPr marL="1714500" lvl="3" indent="-342900">
              <a:buFont typeface="Arial" panose="020B0604020202020204" pitchFamily="34" charset="0"/>
              <a:buChar char="•"/>
            </a:pPr>
            <a:r>
              <a:rPr lang="en-GB" dirty="0" smtClean="0"/>
              <a:t>Paternity Leave</a:t>
            </a:r>
            <a:endParaRPr lang="en-GB" dirty="0"/>
          </a:p>
          <a:p>
            <a:pPr marL="1257300" lvl="2" indent="-342900">
              <a:buFont typeface="Arial" panose="020B0604020202020204" pitchFamily="34" charset="0"/>
              <a:buChar char="•"/>
            </a:pPr>
            <a:r>
              <a:rPr lang="en-GB" dirty="0"/>
              <a:t>Upcoming </a:t>
            </a:r>
            <a:r>
              <a:rPr lang="en-GB" dirty="0" smtClean="0"/>
              <a:t>enhancements</a:t>
            </a:r>
          </a:p>
          <a:p>
            <a:pPr marL="342900" indent="-342900">
              <a:buAutoNum type="arabicPeriod"/>
            </a:pPr>
            <a:r>
              <a:rPr lang="en-GB" dirty="0" smtClean="0"/>
              <a:t>Service Contract holders and </a:t>
            </a:r>
            <a:r>
              <a:rPr lang="en-GB" dirty="0" err="1" smtClean="0"/>
              <a:t>eServices</a:t>
            </a:r>
            <a:endParaRPr lang="en-GB" dirty="0" smtClean="0"/>
          </a:p>
          <a:p>
            <a:pPr marL="342900" indent="-342900">
              <a:buAutoNum type="arabicPeriod"/>
            </a:pPr>
            <a:r>
              <a:rPr lang="en-GB" dirty="0" smtClean="0"/>
              <a:t>Where to find more information</a:t>
            </a:r>
          </a:p>
          <a:p>
            <a:pPr marL="342900" indent="-342900">
              <a:buAutoNum type="arabicPeriod"/>
            </a:pPr>
            <a:r>
              <a:rPr lang="en-GB" dirty="0" smtClean="0"/>
              <a:t>Q/A</a:t>
            </a:r>
          </a:p>
          <a:p>
            <a:pPr marL="0" lvl="2"/>
            <a:endParaRPr lang="en-GB" dirty="0" smtClean="0"/>
          </a:p>
        </p:txBody>
      </p:sp>
    </p:spTree>
    <p:extLst>
      <p:ext uri="{BB962C8B-B14F-4D97-AF65-F5344CB8AC3E}">
        <p14:creationId xmlns:p14="http://schemas.microsoft.com/office/powerpoint/2010/main" val="2937449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685800" y="664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448677768"/>
              </p:ext>
            </p:extLst>
          </p:nvPr>
        </p:nvGraphicFramePr>
        <p:xfrm>
          <a:off x="621665" y="1866900"/>
          <a:ext cx="7303135" cy="4565651"/>
        </p:xfrm>
        <a:graphic>
          <a:graphicData uri="http://schemas.openxmlformats.org/drawingml/2006/table">
            <a:tbl>
              <a:tblPr firstRow="1" firstCol="1" bandRow="1">
                <a:tableStyleId>{5C22544A-7EE6-4342-B048-85BDC9FD1C3A}</a:tableStyleId>
              </a:tblPr>
              <a:tblGrid>
                <a:gridCol w="7303135"/>
              </a:tblGrid>
              <a:tr h="0">
                <a:tc>
                  <a:txBody>
                    <a:bodyPr/>
                    <a:lstStyle/>
                    <a:p>
                      <a:pPr>
                        <a:lnSpc>
                          <a:spcPct val="107000"/>
                        </a:lnSpc>
                        <a:spcAft>
                          <a:spcPts val="0"/>
                        </a:spcAft>
                      </a:pPr>
                      <a:r>
                        <a:rPr lang="en-GB" sz="1400" dirty="0">
                          <a:solidFill>
                            <a:schemeClr val="tx1"/>
                          </a:solidFill>
                          <a:effectLst/>
                        </a:rPr>
                        <a:t>Subject: Important Notice - This Absence Request has been Submitted</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25000"/>
                      </a:schemeClr>
                    </a:solidFill>
                  </a:tcPr>
                </a:tc>
              </a:tr>
              <a:tr h="2874616">
                <a:tc>
                  <a:txBody>
                    <a:bodyPr/>
                    <a:lstStyle/>
                    <a:p>
                      <a:pPr>
                        <a:lnSpc>
                          <a:spcPct val="107000"/>
                        </a:lnSpc>
                        <a:spcAft>
                          <a:spcPts val="0"/>
                        </a:spcAft>
                      </a:pPr>
                      <a:r>
                        <a:rPr lang="en-GB" sz="1400" i="1" dirty="0">
                          <a:solidFill>
                            <a:schemeClr val="tx1"/>
                          </a:solidFill>
                          <a:effectLst/>
                        </a:rPr>
                        <a:t>Important Notice:</a:t>
                      </a:r>
                      <a:br>
                        <a:rPr lang="en-GB" sz="1400" i="1" dirty="0">
                          <a:solidFill>
                            <a:schemeClr val="tx1"/>
                          </a:solidFill>
                          <a:effectLst/>
                        </a:rPr>
                      </a:br>
                      <a:r>
                        <a:rPr lang="en-GB" sz="1400" i="1" dirty="0">
                          <a:solidFill>
                            <a:schemeClr val="tx1"/>
                          </a:solidFill>
                          <a:effectLst/>
                        </a:rPr>
                        <a:t/>
                      </a:r>
                      <a:br>
                        <a:rPr lang="en-GB" sz="1400" i="1" dirty="0">
                          <a:solidFill>
                            <a:schemeClr val="tx1"/>
                          </a:solidFill>
                          <a:effectLst/>
                        </a:rPr>
                      </a:br>
                      <a:r>
                        <a:rPr lang="en-GB" sz="1400" i="1" dirty="0">
                          <a:solidFill>
                            <a:schemeClr val="tx1"/>
                          </a:solidFill>
                          <a:effectLst/>
                        </a:rPr>
                        <a:t>Please </a:t>
                      </a:r>
                      <a:r>
                        <a:rPr lang="en-GB" sz="1400" i="1" dirty="0" smtClean="0">
                          <a:solidFill>
                            <a:schemeClr val="tx1"/>
                          </a:solidFill>
                          <a:effectLst/>
                        </a:rPr>
                        <a:t>note that </a:t>
                      </a:r>
                      <a:r>
                        <a:rPr lang="en-GB" sz="1400" i="1" dirty="0">
                          <a:solidFill>
                            <a:schemeClr val="tx1"/>
                          </a:solidFill>
                          <a:effectLst/>
                        </a:rPr>
                        <a:t>your certified sick leave – since </a:t>
                      </a:r>
                      <a:r>
                        <a:rPr lang="en-GB" sz="1400" i="1" dirty="0" smtClean="0">
                          <a:solidFill>
                            <a:schemeClr val="tx1"/>
                          </a:solidFill>
                          <a:effectLst/>
                        </a:rPr>
                        <a:t>it exceeds 20 </a:t>
                      </a:r>
                      <a:r>
                        <a:rPr lang="en-GB" sz="1400" i="1" dirty="0">
                          <a:solidFill>
                            <a:schemeClr val="tx1"/>
                          </a:solidFill>
                          <a:effectLst/>
                        </a:rPr>
                        <a:t>working days cumulatively or consecutively during the last 12 months period - will </a:t>
                      </a:r>
                      <a:r>
                        <a:rPr lang="en-GB" sz="1400" i="1" dirty="0" smtClean="0">
                          <a:solidFill>
                            <a:schemeClr val="tx1"/>
                          </a:solidFill>
                          <a:effectLst/>
                        </a:rPr>
                        <a:t>need to be certified by the UN Medical Services Division according to ST/AI/2005/3 </a:t>
                      </a:r>
                      <a:r>
                        <a:rPr lang="en-GB" sz="1400" i="1" dirty="0">
                          <a:solidFill>
                            <a:schemeClr val="tx1"/>
                          </a:solidFill>
                          <a:effectLst/>
                        </a:rPr>
                        <a:t>Amendment 1.</a:t>
                      </a:r>
                      <a:br>
                        <a:rPr lang="en-GB" sz="1400" i="1" dirty="0">
                          <a:solidFill>
                            <a:schemeClr val="tx1"/>
                          </a:solidFill>
                          <a:effectLst/>
                        </a:rPr>
                      </a:br>
                      <a:r>
                        <a:rPr lang="en-GB" sz="1400" i="1" dirty="0">
                          <a:solidFill>
                            <a:schemeClr val="tx1"/>
                          </a:solidFill>
                          <a:effectLst/>
                        </a:rPr>
                        <a:t/>
                      </a:r>
                      <a:br>
                        <a:rPr lang="en-GB" sz="1400" i="1" dirty="0">
                          <a:solidFill>
                            <a:schemeClr val="tx1"/>
                          </a:solidFill>
                          <a:effectLst/>
                        </a:rPr>
                      </a:br>
                      <a:r>
                        <a:rPr lang="en-GB" sz="1400" i="1" dirty="0">
                          <a:solidFill>
                            <a:schemeClr val="tx1"/>
                          </a:solidFill>
                          <a:effectLst/>
                        </a:rPr>
                        <a:t>Therefore, please submit a </a:t>
                      </a:r>
                      <a:r>
                        <a:rPr lang="en-GB" sz="1400" i="1" dirty="0" smtClean="0">
                          <a:solidFill>
                            <a:schemeClr val="tx1"/>
                          </a:solidFill>
                          <a:effectLst/>
                        </a:rPr>
                        <a:t>Sick </a:t>
                      </a:r>
                      <a:r>
                        <a:rPr lang="en-GB" sz="1400" i="1" dirty="0">
                          <a:solidFill>
                            <a:schemeClr val="tx1"/>
                          </a:solidFill>
                          <a:effectLst/>
                        </a:rPr>
                        <a:t>Leave Certification Request (</a:t>
                      </a:r>
                      <a:r>
                        <a:rPr lang="en-GB" sz="1400" i="1" u="sng" dirty="0">
                          <a:solidFill>
                            <a:schemeClr val="tx1"/>
                          </a:solidFill>
                          <a:effectLst/>
                          <a:hlinkClick r:id="rId4"/>
                        </a:rPr>
                        <a:t>MS 24</a:t>
                      </a:r>
                      <a:r>
                        <a:rPr lang="en-GB" sz="1400" i="1" dirty="0">
                          <a:solidFill>
                            <a:schemeClr val="tx1"/>
                          </a:solidFill>
                          <a:effectLst/>
                        </a:rPr>
                        <a:t>) duly completed and signed by the attending physician </a:t>
                      </a:r>
                      <a:r>
                        <a:rPr lang="en-GB" sz="1400" i="1" dirty="0" smtClean="0">
                          <a:solidFill>
                            <a:schemeClr val="tx1"/>
                          </a:solidFill>
                          <a:effectLst/>
                        </a:rPr>
                        <a:t>directly to the UN</a:t>
                      </a:r>
                      <a:r>
                        <a:rPr lang="en-GB" sz="1400" i="1" baseline="0" dirty="0" smtClean="0">
                          <a:solidFill>
                            <a:schemeClr val="tx1"/>
                          </a:solidFill>
                          <a:effectLst/>
                        </a:rPr>
                        <a:t> Medical Services Division only no</a:t>
                      </a:r>
                      <a:r>
                        <a:rPr lang="en-GB" sz="1400" i="1" dirty="0" smtClean="0">
                          <a:solidFill>
                            <a:schemeClr val="tx1"/>
                          </a:solidFill>
                          <a:effectLst/>
                        </a:rPr>
                        <a:t> </a:t>
                      </a:r>
                      <a:r>
                        <a:rPr lang="en-GB" sz="1400" i="1" dirty="0">
                          <a:solidFill>
                            <a:schemeClr val="tx1"/>
                          </a:solidFill>
                          <a:effectLst/>
                        </a:rPr>
                        <a:t>later than the 20th working day following the first day of the current absence.</a:t>
                      </a:r>
                      <a:br>
                        <a:rPr lang="en-GB" sz="1400" i="1" dirty="0">
                          <a:solidFill>
                            <a:schemeClr val="tx1"/>
                          </a:solidFill>
                          <a:effectLst/>
                        </a:rPr>
                      </a:br>
                      <a:r>
                        <a:rPr lang="en-GB" sz="1400" i="1" dirty="0">
                          <a:solidFill>
                            <a:schemeClr val="tx1"/>
                          </a:solidFill>
                          <a:effectLst/>
                        </a:rPr>
                        <a:t/>
                      </a:r>
                      <a:br>
                        <a:rPr lang="en-GB" sz="1400" i="1" dirty="0">
                          <a:solidFill>
                            <a:schemeClr val="tx1"/>
                          </a:solidFill>
                          <a:effectLst/>
                        </a:rPr>
                      </a:br>
                      <a:r>
                        <a:rPr lang="en-GB" sz="1400" i="1" dirty="0" smtClean="0">
                          <a:solidFill>
                            <a:schemeClr val="tx1"/>
                          </a:solidFill>
                          <a:effectLst/>
                        </a:rPr>
                        <a:t>When the certification is received from UN Medical Services Division please forward the certification to your Supervisor</a:t>
                      </a:r>
                      <a:r>
                        <a:rPr lang="en-GB" sz="1400" i="1" baseline="0" dirty="0" smtClean="0">
                          <a:solidFill>
                            <a:schemeClr val="tx1"/>
                          </a:solidFill>
                          <a:effectLst/>
                        </a:rPr>
                        <a:t> and Leave Monitor. </a:t>
                      </a:r>
                    </a:p>
                    <a:p>
                      <a:pPr>
                        <a:lnSpc>
                          <a:spcPct val="107000"/>
                        </a:lnSpc>
                        <a:spcAft>
                          <a:spcPts val="0"/>
                        </a:spcAft>
                      </a:pPr>
                      <a:endParaRPr lang="en-GB" sz="1400" i="1" baseline="0" dirty="0" smtClean="0">
                        <a:solidFill>
                          <a:schemeClr val="tx1"/>
                        </a:solidFill>
                        <a:effectLst/>
                      </a:endParaRPr>
                    </a:p>
                    <a:p>
                      <a:pPr>
                        <a:lnSpc>
                          <a:spcPct val="107000"/>
                        </a:lnSpc>
                        <a:spcAft>
                          <a:spcPts val="0"/>
                        </a:spcAft>
                      </a:pPr>
                      <a:r>
                        <a:rPr lang="en-GB" sz="1400" i="1" dirty="0" smtClean="0">
                          <a:solidFill>
                            <a:schemeClr val="tx1"/>
                          </a:solidFill>
                          <a:effectLst/>
                        </a:rPr>
                        <a:t>Please </a:t>
                      </a:r>
                      <a:r>
                        <a:rPr lang="en-GB" sz="1400" i="1" dirty="0">
                          <a:solidFill>
                            <a:schemeClr val="tx1"/>
                          </a:solidFill>
                          <a:effectLst/>
                        </a:rPr>
                        <a:t>note your supervisor cannot approve this leave </a:t>
                      </a:r>
                      <a:r>
                        <a:rPr lang="en-GB" sz="1400" i="1" dirty="0" smtClean="0">
                          <a:solidFill>
                            <a:schemeClr val="tx1"/>
                          </a:solidFill>
                          <a:effectLst/>
                        </a:rPr>
                        <a:t>before the certification is submitted by yourself to your Supervisor</a:t>
                      </a:r>
                      <a:r>
                        <a:rPr lang="en-GB" sz="1400" i="1" baseline="0" dirty="0" smtClean="0">
                          <a:solidFill>
                            <a:schemeClr val="tx1"/>
                          </a:solidFill>
                          <a:effectLst/>
                        </a:rPr>
                        <a:t> and Leave Monitor</a:t>
                      </a:r>
                      <a:r>
                        <a:rPr lang="en-GB" sz="1400" i="1" dirty="0" smtClean="0">
                          <a:solidFill>
                            <a:schemeClr val="tx1"/>
                          </a:solidFill>
                          <a:effectLst/>
                        </a:rPr>
                        <a:t>. </a:t>
                      </a:r>
                      <a:r>
                        <a:rPr lang="en-GB" sz="1400" i="1" dirty="0">
                          <a:solidFill>
                            <a:schemeClr val="tx1"/>
                          </a:solidFill>
                          <a:effectLst/>
                        </a:rPr>
                        <a:t/>
                      </a:r>
                      <a:br>
                        <a:rPr lang="en-GB" sz="1400" i="1" dirty="0">
                          <a:solidFill>
                            <a:schemeClr val="tx1"/>
                          </a:solidFill>
                          <a:effectLst/>
                        </a:rPr>
                      </a:br>
                      <a:r>
                        <a:rPr lang="en-GB" sz="1400" i="1" dirty="0">
                          <a:solidFill>
                            <a:schemeClr val="tx1"/>
                          </a:solidFill>
                          <a:effectLst/>
                        </a:rPr>
                        <a:t/>
                      </a:r>
                      <a:br>
                        <a:rPr lang="en-GB" sz="1400" i="1" dirty="0">
                          <a:solidFill>
                            <a:schemeClr val="tx1"/>
                          </a:solidFill>
                          <a:effectLst/>
                        </a:rPr>
                      </a:br>
                      <a:r>
                        <a:rPr lang="en-GB" sz="1400" i="1" dirty="0">
                          <a:solidFill>
                            <a:schemeClr val="tx1"/>
                          </a:solidFill>
                          <a:effectLst/>
                        </a:rPr>
                        <a:t>Best regards, </a:t>
                      </a:r>
                      <a:br>
                        <a:rPr lang="en-GB" sz="1400" i="1" dirty="0">
                          <a:solidFill>
                            <a:schemeClr val="tx1"/>
                          </a:solidFill>
                          <a:effectLst/>
                        </a:rPr>
                      </a:br>
                      <a:r>
                        <a:rPr lang="en-GB" sz="1400" i="1" dirty="0">
                          <a:solidFill>
                            <a:schemeClr val="tx1"/>
                          </a:solidFill>
                          <a:effectLst/>
                        </a:rPr>
                        <a:t>Office of Human Resources</a:t>
                      </a:r>
                      <a:r>
                        <a:rPr lang="en-GB" sz="1400" dirty="0">
                          <a:solidFill>
                            <a:schemeClr val="tx1"/>
                          </a:solidFill>
                          <a:effectLst/>
                        </a:rPr>
                        <a:t/>
                      </a:r>
                      <a:br>
                        <a:rPr lang="en-GB" sz="1400" dirty="0">
                          <a:solidFill>
                            <a:schemeClr val="tx1"/>
                          </a:solidFill>
                          <a:effectLst/>
                        </a:rPr>
                      </a:b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25000"/>
                      </a:schemeClr>
                    </a:solidFill>
                  </a:tcPr>
                </a:tc>
              </a:tr>
            </a:tbl>
          </a:graphicData>
        </a:graphic>
      </p:graphicFrame>
      <p:sp>
        <p:nvSpPr>
          <p:cNvPr id="8" name="Rectangle 7"/>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Sick Leave</a:t>
            </a:r>
            <a:endParaRPr lang="en-US" sz="2800" dirty="0">
              <a:solidFill>
                <a:schemeClr val="tx1"/>
              </a:solidFill>
            </a:endParaRPr>
          </a:p>
        </p:txBody>
      </p:sp>
      <p:sp>
        <p:nvSpPr>
          <p:cNvPr id="4" name="TextBox 3"/>
          <p:cNvSpPr txBox="1"/>
          <p:nvPr/>
        </p:nvSpPr>
        <p:spPr>
          <a:xfrm>
            <a:off x="621665" y="1391206"/>
            <a:ext cx="6654066" cy="369332"/>
          </a:xfrm>
          <a:prstGeom prst="rect">
            <a:avLst/>
          </a:prstGeom>
          <a:noFill/>
        </p:spPr>
        <p:txBody>
          <a:bodyPr wrap="none" rtlCol="0">
            <a:spAutoFit/>
          </a:bodyPr>
          <a:lstStyle/>
          <a:p>
            <a:r>
              <a:rPr lang="en-GB" b="1" dirty="0" smtClean="0"/>
              <a:t>Email notification to Staff Member if requesting </a:t>
            </a:r>
            <a:r>
              <a:rPr lang="en-GB" b="1" u="sng" dirty="0" smtClean="0"/>
              <a:t>above</a:t>
            </a:r>
            <a:r>
              <a:rPr lang="en-GB" b="1" dirty="0" smtClean="0"/>
              <a:t> 20 CSL days:</a:t>
            </a:r>
            <a:endParaRPr lang="en-GB" b="1" dirty="0"/>
          </a:p>
        </p:txBody>
      </p:sp>
      <p:sp>
        <p:nvSpPr>
          <p:cNvPr id="2" name="Rounded Rectangle 1"/>
          <p:cNvSpPr/>
          <p:nvPr/>
        </p:nvSpPr>
        <p:spPr>
          <a:xfrm>
            <a:off x="919307" y="2590800"/>
            <a:ext cx="7005493"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054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Sick Leave</a:t>
            </a:r>
            <a:endParaRPr lang="en-US" sz="2800" dirty="0">
              <a:solidFill>
                <a:schemeClr val="tx1"/>
              </a:solidFill>
            </a:endParaRPr>
          </a:p>
        </p:txBody>
      </p:sp>
      <p:pic>
        <p:nvPicPr>
          <p:cNvPr id="3"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4291" y="1673304"/>
            <a:ext cx="7162800" cy="923330"/>
          </a:xfrm>
          <a:prstGeom prst="rect">
            <a:avLst/>
          </a:prstGeom>
          <a:noFill/>
        </p:spPr>
        <p:txBody>
          <a:bodyPr wrap="square" rtlCol="0">
            <a:spAutoFit/>
          </a:bodyPr>
          <a:lstStyle/>
          <a:p>
            <a:r>
              <a:rPr lang="en-GB" b="1" dirty="0"/>
              <a:t>The supervisor </a:t>
            </a:r>
            <a:r>
              <a:rPr lang="en-GB" dirty="0"/>
              <a:t>will receive similar email </a:t>
            </a:r>
            <a:r>
              <a:rPr lang="en-GB" dirty="0" smtClean="0"/>
              <a:t>requesting him/her </a:t>
            </a:r>
            <a:r>
              <a:rPr lang="en-GB" dirty="0"/>
              <a:t>to wait with the approval before medical certification is </a:t>
            </a:r>
            <a:r>
              <a:rPr lang="en-GB" dirty="0" smtClean="0"/>
              <a:t>received from UN Medical Services. </a:t>
            </a:r>
            <a:endParaRPr lang="en-GB" dirty="0"/>
          </a:p>
        </p:txBody>
      </p:sp>
      <p:sp>
        <p:nvSpPr>
          <p:cNvPr id="6" name="TextBox 5"/>
          <p:cNvSpPr txBox="1"/>
          <p:nvPr/>
        </p:nvSpPr>
        <p:spPr>
          <a:xfrm>
            <a:off x="734291" y="1241356"/>
            <a:ext cx="6803850" cy="369332"/>
          </a:xfrm>
          <a:prstGeom prst="rect">
            <a:avLst/>
          </a:prstGeom>
          <a:noFill/>
        </p:spPr>
        <p:txBody>
          <a:bodyPr wrap="none" rtlCol="0">
            <a:spAutoFit/>
          </a:bodyPr>
          <a:lstStyle/>
          <a:p>
            <a:r>
              <a:rPr lang="en-GB" b="1" dirty="0" smtClean="0"/>
              <a:t>Email notification to Supervisor if SM is requesting </a:t>
            </a:r>
            <a:r>
              <a:rPr lang="en-GB" b="1" u="sng" dirty="0" smtClean="0"/>
              <a:t>above</a:t>
            </a:r>
            <a:r>
              <a:rPr lang="en-GB" b="1" dirty="0" smtClean="0"/>
              <a:t> 20 CSL days:</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1228978117"/>
              </p:ext>
            </p:extLst>
          </p:nvPr>
        </p:nvGraphicFramePr>
        <p:xfrm>
          <a:off x="762000" y="2667000"/>
          <a:ext cx="7303135" cy="3880803"/>
        </p:xfrm>
        <a:graphic>
          <a:graphicData uri="http://schemas.openxmlformats.org/drawingml/2006/table">
            <a:tbl>
              <a:tblPr firstRow="1" firstCol="1" bandRow="1">
                <a:tableStyleId>{5C22544A-7EE6-4342-B048-85BDC9FD1C3A}</a:tableStyleId>
              </a:tblPr>
              <a:tblGrid>
                <a:gridCol w="7303135"/>
              </a:tblGrid>
              <a:tr h="0">
                <a:tc>
                  <a:txBody>
                    <a:bodyPr/>
                    <a:lstStyle/>
                    <a:p>
                      <a:pPr>
                        <a:lnSpc>
                          <a:spcPct val="107000"/>
                        </a:lnSpc>
                        <a:spcAft>
                          <a:spcPts val="0"/>
                        </a:spcAft>
                      </a:pPr>
                      <a:r>
                        <a:rPr lang="en-GB" sz="1400" dirty="0" smtClean="0">
                          <a:solidFill>
                            <a:schemeClr val="tx1"/>
                          </a:solidFill>
                          <a:effectLst/>
                        </a:rPr>
                        <a:t>Subject: Important Notice - There is an Absence Request awaiting your approval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25000"/>
                      </a:schemeClr>
                    </a:solidFill>
                  </a:tcPr>
                </a:tc>
              </a:tr>
              <a:tr h="2874616">
                <a:tc>
                  <a:txBody>
                    <a:bodyPr/>
                    <a:lstStyle/>
                    <a:p>
                      <a:pPr>
                        <a:lnSpc>
                          <a:spcPct val="107000"/>
                        </a:lnSpc>
                        <a:spcAft>
                          <a:spcPts val="0"/>
                        </a:spcAft>
                      </a:pPr>
                      <a:r>
                        <a:rPr lang="en-GB" sz="1400" i="1" dirty="0" smtClean="0">
                          <a:solidFill>
                            <a:schemeClr val="tx1"/>
                          </a:solidFill>
                          <a:effectLst/>
                        </a:rPr>
                        <a:t>Important Notice:</a:t>
                      </a:r>
                      <a:br>
                        <a:rPr lang="en-GB" sz="1400" i="1" dirty="0" smtClean="0">
                          <a:solidFill>
                            <a:schemeClr val="tx1"/>
                          </a:solidFill>
                          <a:effectLst/>
                        </a:rPr>
                      </a:br>
                      <a:r>
                        <a:rPr lang="en-GB" sz="1400" i="1" dirty="0" smtClean="0">
                          <a:solidFill>
                            <a:schemeClr val="tx1"/>
                          </a:solidFill>
                          <a:effectLst/>
                        </a:rPr>
                        <a:t/>
                      </a:r>
                      <a:br>
                        <a:rPr lang="en-GB" sz="1400" i="1" dirty="0" smtClean="0">
                          <a:solidFill>
                            <a:schemeClr val="tx1"/>
                          </a:solidFill>
                          <a:effectLst/>
                        </a:rPr>
                      </a:br>
                      <a:r>
                        <a:rPr lang="en-GB" sz="1400" i="1" dirty="0" smtClean="0">
                          <a:solidFill>
                            <a:schemeClr val="tx1"/>
                          </a:solidFill>
                          <a:effectLst/>
                        </a:rPr>
                        <a:t>Please note the staff member has been requested to have his/ her sick leave certified by UN Medical Services Division since it exceeds 20 working days cumulatively or consecutively during the last 12 months period.</a:t>
                      </a:r>
                      <a:br>
                        <a:rPr lang="en-GB" sz="1400" i="1" dirty="0" smtClean="0">
                          <a:solidFill>
                            <a:schemeClr val="tx1"/>
                          </a:solidFill>
                          <a:effectLst/>
                        </a:rPr>
                      </a:br>
                      <a:r>
                        <a:rPr lang="en-GB" sz="1400" i="1" dirty="0" smtClean="0">
                          <a:solidFill>
                            <a:schemeClr val="tx1"/>
                          </a:solidFill>
                          <a:effectLst/>
                        </a:rPr>
                        <a:t/>
                      </a:r>
                      <a:br>
                        <a:rPr lang="en-GB" sz="1400" i="1" dirty="0" smtClean="0">
                          <a:solidFill>
                            <a:schemeClr val="tx1"/>
                          </a:solidFill>
                          <a:effectLst/>
                        </a:rPr>
                      </a:br>
                      <a:r>
                        <a:rPr lang="en-GB" sz="1400" i="1" dirty="0" smtClean="0">
                          <a:solidFill>
                            <a:schemeClr val="tx1"/>
                          </a:solidFill>
                          <a:effectLst/>
                        </a:rPr>
                        <a:t>The staff member will need to submit a </a:t>
                      </a:r>
                      <a:r>
                        <a:rPr lang="en-GB" sz="1400" i="1" u="sng" dirty="0" smtClean="0">
                          <a:solidFill>
                            <a:schemeClr val="tx1"/>
                          </a:solidFill>
                          <a:effectLst/>
                          <a:hlinkClick r:id="rId4"/>
                        </a:rPr>
                        <a:t>MS 24</a:t>
                      </a:r>
                      <a:r>
                        <a:rPr lang="en-GB" sz="1400" i="1" dirty="0" smtClean="0">
                          <a:solidFill>
                            <a:schemeClr val="tx1"/>
                          </a:solidFill>
                          <a:effectLst/>
                        </a:rPr>
                        <a:t> form duly completed and signed by the attending physician directly to UN Medical Services Division no later than the 20th working day following the first day of the absence.</a:t>
                      </a:r>
                      <a:br>
                        <a:rPr lang="en-GB" sz="1400" i="1" dirty="0" smtClean="0">
                          <a:solidFill>
                            <a:schemeClr val="tx1"/>
                          </a:solidFill>
                          <a:effectLst/>
                        </a:rPr>
                      </a:br>
                      <a:r>
                        <a:rPr lang="en-GB" sz="1400" i="1" dirty="0" smtClean="0">
                          <a:solidFill>
                            <a:schemeClr val="tx1"/>
                          </a:solidFill>
                          <a:effectLst/>
                        </a:rPr>
                        <a:t/>
                      </a:r>
                      <a:br>
                        <a:rPr lang="en-GB" sz="1400" i="1" dirty="0" smtClean="0">
                          <a:solidFill>
                            <a:schemeClr val="tx1"/>
                          </a:solidFill>
                          <a:effectLst/>
                        </a:rPr>
                      </a:br>
                      <a:r>
                        <a:rPr lang="en-GB" sz="1400" i="1" dirty="0" smtClean="0">
                          <a:solidFill>
                            <a:schemeClr val="tx1"/>
                          </a:solidFill>
                          <a:effectLst/>
                        </a:rPr>
                        <a:t>Please wait to approve this leave until the staff member has submitted the certification approval from Medical Services Division. Please upload the certification approval to the request if not already done by the staff member.</a:t>
                      </a:r>
                      <a:br>
                        <a:rPr lang="en-GB" sz="1400" i="1" dirty="0" smtClean="0">
                          <a:solidFill>
                            <a:schemeClr val="tx1"/>
                          </a:solidFill>
                          <a:effectLst/>
                        </a:rPr>
                      </a:br>
                      <a:r>
                        <a:rPr lang="en-GB" sz="1400" i="1" dirty="0" smtClean="0">
                          <a:solidFill>
                            <a:schemeClr val="tx1"/>
                          </a:solidFill>
                          <a:effectLst/>
                        </a:rPr>
                        <a:t/>
                      </a:r>
                      <a:br>
                        <a:rPr lang="en-GB" sz="1400" i="1" dirty="0" smtClean="0">
                          <a:solidFill>
                            <a:schemeClr val="tx1"/>
                          </a:solidFill>
                          <a:effectLst/>
                        </a:rPr>
                      </a:br>
                      <a:r>
                        <a:rPr lang="en-GB" sz="1400" i="1" dirty="0" smtClean="0">
                          <a:solidFill>
                            <a:schemeClr val="tx1"/>
                          </a:solidFill>
                          <a:effectLst/>
                        </a:rPr>
                        <a:t>Best regards, </a:t>
                      </a:r>
                      <a:br>
                        <a:rPr lang="en-GB" sz="1400" i="1" dirty="0" smtClean="0">
                          <a:solidFill>
                            <a:schemeClr val="tx1"/>
                          </a:solidFill>
                          <a:effectLst/>
                        </a:rPr>
                      </a:br>
                      <a:r>
                        <a:rPr lang="en-GB" sz="1400" i="1" dirty="0" smtClean="0">
                          <a:solidFill>
                            <a:schemeClr val="tx1"/>
                          </a:solidFill>
                          <a:effectLst/>
                        </a:rPr>
                        <a:t>Office of Human Resources</a:t>
                      </a:r>
                    </a:p>
                  </a:txBody>
                  <a:tcPr marL="68580" marR="68580" marT="0" marB="0">
                    <a:solidFill>
                      <a:schemeClr val="accent1">
                        <a:alpha val="25000"/>
                      </a:schemeClr>
                    </a:solidFill>
                  </a:tcPr>
                </a:tc>
              </a:tr>
            </a:tbl>
          </a:graphicData>
        </a:graphic>
      </p:graphicFrame>
      <p:sp>
        <p:nvSpPr>
          <p:cNvPr id="5" name="Rounded Rectangle 4"/>
          <p:cNvSpPr/>
          <p:nvPr/>
        </p:nvSpPr>
        <p:spPr>
          <a:xfrm>
            <a:off x="762000" y="5181600"/>
            <a:ext cx="7303135"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9523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Home Leave </a:t>
            </a:r>
            <a:endParaRPr lang="en-US" sz="2800" dirty="0">
              <a:solidFill>
                <a:schemeClr val="tx1"/>
              </a:solidFill>
            </a:endParaRPr>
          </a:p>
        </p:txBody>
      </p:sp>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1295400"/>
            <a:ext cx="7467600" cy="5355312"/>
          </a:xfrm>
          <a:prstGeom prst="rect">
            <a:avLst/>
          </a:prstGeom>
          <a:noFill/>
        </p:spPr>
        <p:txBody>
          <a:bodyPr wrap="square" rtlCol="0">
            <a:spAutoFit/>
          </a:bodyPr>
          <a:lstStyle/>
          <a:p>
            <a:r>
              <a:rPr lang="en-GB" b="1" dirty="0" smtClean="0"/>
              <a:t>Home Leave – automation of travel time</a:t>
            </a:r>
          </a:p>
          <a:p>
            <a:endParaRPr lang="en-GB" dirty="0" smtClean="0"/>
          </a:p>
          <a:p>
            <a:r>
              <a:rPr lang="en-GB" dirty="0" smtClean="0"/>
              <a:t>For Home Leave travel, inbound and outbound, staff are </a:t>
            </a:r>
            <a:r>
              <a:rPr lang="en-GB" dirty="0"/>
              <a:t>granted a fixed amount of travel time not chargeable to annual leave determined on the basis of the most direct flight from the duty station to the place of </a:t>
            </a:r>
            <a:r>
              <a:rPr lang="en-GB" dirty="0" smtClean="0"/>
              <a:t>HL</a:t>
            </a:r>
            <a:r>
              <a:rPr lang="en-GB" dirty="0"/>
              <a:t>:</a:t>
            </a:r>
            <a:endParaRPr lang="en-GB" dirty="0" smtClean="0"/>
          </a:p>
          <a:p>
            <a:endParaRPr lang="en-GB" dirty="0"/>
          </a:p>
          <a:p>
            <a:pPr marL="285750" indent="-285750">
              <a:buFont typeface="Arial" panose="020B0604020202020204" pitchFamily="34" charset="0"/>
              <a:buChar char="•"/>
            </a:pPr>
            <a:r>
              <a:rPr lang="en-GB" b="1" dirty="0" smtClean="0"/>
              <a:t>one </a:t>
            </a:r>
            <a:r>
              <a:rPr lang="en-GB" b="1" dirty="0"/>
              <a:t>day</a:t>
            </a:r>
            <a:r>
              <a:rPr lang="en-GB" dirty="0"/>
              <a:t> for each journey of less than 10 </a:t>
            </a:r>
            <a:r>
              <a:rPr lang="en-GB" dirty="0" smtClean="0"/>
              <a:t>hours</a:t>
            </a:r>
          </a:p>
          <a:p>
            <a:pPr marL="285750" indent="-285750">
              <a:buFont typeface="Arial" panose="020B0604020202020204" pitchFamily="34" charset="0"/>
              <a:buChar char="•"/>
            </a:pPr>
            <a:r>
              <a:rPr lang="en-GB" b="1" dirty="0" smtClean="0"/>
              <a:t>two </a:t>
            </a:r>
            <a:r>
              <a:rPr lang="en-GB" b="1" dirty="0"/>
              <a:t>days</a:t>
            </a:r>
            <a:r>
              <a:rPr lang="en-GB" dirty="0"/>
              <a:t> for each journey of 10 hours or longer but less than 16 </a:t>
            </a:r>
            <a:r>
              <a:rPr lang="en-GB" dirty="0" smtClean="0"/>
              <a:t>hours </a:t>
            </a:r>
          </a:p>
          <a:p>
            <a:pPr marL="285750" indent="-285750">
              <a:buFont typeface="Arial" panose="020B0604020202020204" pitchFamily="34" charset="0"/>
              <a:buChar char="•"/>
            </a:pPr>
            <a:r>
              <a:rPr lang="en-GB" b="1" dirty="0" smtClean="0"/>
              <a:t>three </a:t>
            </a:r>
            <a:r>
              <a:rPr lang="en-GB" b="1" dirty="0"/>
              <a:t>days</a:t>
            </a:r>
            <a:r>
              <a:rPr lang="en-GB" dirty="0"/>
              <a:t> for each journey of 16 hours or more.  </a:t>
            </a:r>
            <a:endParaRPr lang="en-GB" dirty="0" smtClean="0"/>
          </a:p>
          <a:p>
            <a:endParaRPr lang="en-GB" dirty="0" smtClean="0"/>
          </a:p>
          <a:p>
            <a:r>
              <a:rPr lang="en-GB" dirty="0"/>
              <a:t>The travel time entitlement is calculated and entered by </a:t>
            </a:r>
            <a:r>
              <a:rPr lang="en-GB" dirty="0" smtClean="0"/>
              <a:t>HR when approving the Home Leave.</a:t>
            </a:r>
            <a:endParaRPr lang="en-GB" dirty="0"/>
          </a:p>
          <a:p>
            <a:endParaRPr lang="en-GB" dirty="0"/>
          </a:p>
          <a:p>
            <a:r>
              <a:rPr lang="en-GB" b="1" dirty="0"/>
              <a:t>Travel time is applied to working days </a:t>
            </a:r>
            <a:r>
              <a:rPr lang="en-GB" dirty="0"/>
              <a:t>regardless of when travel actual took place, when the staff member opts for the travel lump sum. </a:t>
            </a:r>
          </a:p>
          <a:p>
            <a:endParaRPr lang="en-GB" dirty="0"/>
          </a:p>
          <a:p>
            <a:r>
              <a:rPr lang="en-GB" dirty="0" smtClean="0"/>
              <a:t>The two </a:t>
            </a:r>
            <a:r>
              <a:rPr lang="en-GB" dirty="0"/>
              <a:t>periods of travel time will automatically be entered and the actual Home Leave period will be adjusted accordingly. The calculation will take into account any weekends and holidays. </a:t>
            </a:r>
          </a:p>
        </p:txBody>
      </p:sp>
    </p:spTree>
    <p:extLst>
      <p:ext uri="{BB962C8B-B14F-4D97-AF65-F5344CB8AC3E}">
        <p14:creationId xmlns:p14="http://schemas.microsoft.com/office/powerpoint/2010/main" val="2200290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2000" y="1219200"/>
            <a:ext cx="7467600" cy="1477328"/>
          </a:xfrm>
          <a:prstGeom prst="rect">
            <a:avLst/>
          </a:prstGeom>
          <a:noFill/>
        </p:spPr>
        <p:txBody>
          <a:bodyPr wrap="square" rtlCol="0">
            <a:spAutoFit/>
          </a:bodyPr>
          <a:lstStyle/>
          <a:p>
            <a:r>
              <a:rPr lang="en-GB" b="1" dirty="0" smtClean="0"/>
              <a:t>Home Leave – automation of travel time</a:t>
            </a:r>
          </a:p>
          <a:p>
            <a:r>
              <a:rPr lang="en-GB" dirty="0"/>
              <a:t>Example: in the below example, 3 days of travel time is granted. Two periods of travel time is automatically established and the home leave period and the balance is automatically adjusted: </a:t>
            </a:r>
          </a:p>
          <a:p>
            <a:endParaRPr lang="en-GB" dirty="0" smtClean="0"/>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14600"/>
            <a:ext cx="6824472" cy="3886200"/>
          </a:xfrm>
          <a:prstGeom prst="rect">
            <a:avLst/>
          </a:prstGeom>
          <a:ln/>
        </p:spPr>
        <p:style>
          <a:lnRef idx="1">
            <a:schemeClr val="dk1"/>
          </a:lnRef>
          <a:fillRef idx="2">
            <a:schemeClr val="dk1"/>
          </a:fillRef>
          <a:effectRef idx="1">
            <a:schemeClr val="dk1"/>
          </a:effectRef>
          <a:fontRef idx="minor">
            <a:schemeClr val="dk1"/>
          </a:fontRef>
        </p:style>
      </p:pic>
      <p:sp>
        <p:nvSpPr>
          <p:cNvPr id="8" name="Rectangle 7"/>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Home Leave </a:t>
            </a:r>
            <a:endParaRPr lang="en-US" sz="2800" dirty="0">
              <a:solidFill>
                <a:schemeClr val="tx1"/>
              </a:solidFill>
            </a:endParaRPr>
          </a:p>
        </p:txBody>
      </p:sp>
    </p:spTree>
    <p:extLst>
      <p:ext uri="{BB962C8B-B14F-4D97-AF65-F5344CB8AC3E}">
        <p14:creationId xmlns:p14="http://schemas.microsoft.com/office/powerpoint/2010/main" val="2607974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9600" y="1219200"/>
            <a:ext cx="7772400" cy="2585323"/>
          </a:xfrm>
          <a:prstGeom prst="rect">
            <a:avLst/>
          </a:prstGeom>
          <a:noFill/>
        </p:spPr>
        <p:txBody>
          <a:bodyPr wrap="square" rtlCol="0">
            <a:spAutoFit/>
          </a:bodyPr>
          <a:lstStyle/>
          <a:p>
            <a:r>
              <a:rPr lang="en-GB" b="1" dirty="0" smtClean="0"/>
              <a:t>Home Leave Certification - amendment</a:t>
            </a:r>
            <a:endParaRPr lang="en-GB" dirty="0"/>
          </a:p>
          <a:p>
            <a:r>
              <a:rPr lang="en-GB" dirty="0" smtClean="0"/>
              <a:t>The staff member must certify </a:t>
            </a:r>
            <a:r>
              <a:rPr lang="en-GB" dirty="0"/>
              <a:t>that the HL travel has taken place as authorized. </a:t>
            </a:r>
            <a:r>
              <a:rPr lang="en-GB" dirty="0" smtClean="0"/>
              <a:t/>
            </a:r>
            <a:br>
              <a:rPr lang="en-GB" dirty="0" smtClean="0"/>
            </a:br>
            <a:endParaRPr lang="en-GB" dirty="0" smtClean="0"/>
          </a:p>
          <a:p>
            <a:r>
              <a:rPr lang="en-GB" dirty="0" smtClean="0"/>
              <a:t>Certification </a:t>
            </a:r>
            <a:r>
              <a:rPr lang="en-GB" dirty="0"/>
              <a:t>must take place within 30 days upon return from HL travel and the staff member has the option to upload scanned copies of supporting document/boarding passes</a:t>
            </a:r>
            <a:r>
              <a:rPr lang="en-GB" dirty="0" smtClean="0"/>
              <a:t>.</a:t>
            </a:r>
          </a:p>
          <a:p>
            <a:endParaRPr lang="en-GB" dirty="0"/>
          </a:p>
          <a:p>
            <a:r>
              <a:rPr lang="en-GB" dirty="0" smtClean="0"/>
              <a:t>It </a:t>
            </a:r>
            <a:r>
              <a:rPr lang="en-GB" dirty="0"/>
              <a:t>is not mandatory to upload the supporting documentation, but he/she has the responsibility to retain his/her proof of travel for a minimum period of two years. </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2400"/>
            <a:ext cx="6781800" cy="2636520"/>
          </a:xfrm>
          <a:prstGeom prst="rect">
            <a:avLst/>
          </a:prstGeom>
          <a:ln/>
        </p:spPr>
        <p:style>
          <a:lnRef idx="1">
            <a:schemeClr val="dk1"/>
          </a:lnRef>
          <a:fillRef idx="2">
            <a:schemeClr val="dk1"/>
          </a:fillRef>
          <a:effectRef idx="1">
            <a:schemeClr val="dk1"/>
          </a:effectRef>
          <a:fontRef idx="minor">
            <a:schemeClr val="dk1"/>
          </a:fontRef>
        </p:style>
      </p:pic>
      <p:sp>
        <p:nvSpPr>
          <p:cNvPr id="8" name="Rectangle 7"/>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Home Leave </a:t>
            </a:r>
            <a:endParaRPr lang="en-US" sz="2800" dirty="0">
              <a:solidFill>
                <a:schemeClr val="tx1"/>
              </a:solidFill>
            </a:endParaRPr>
          </a:p>
        </p:txBody>
      </p:sp>
    </p:spTree>
    <p:extLst>
      <p:ext uri="{BB962C8B-B14F-4D97-AF65-F5344CB8AC3E}">
        <p14:creationId xmlns:p14="http://schemas.microsoft.com/office/powerpoint/2010/main" val="3782853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Home Leave </a:t>
            </a:r>
            <a:endParaRPr lang="en-US" sz="2800" dirty="0">
              <a:solidFill>
                <a:schemeClr val="tx1"/>
              </a:solidFill>
            </a:endParaRPr>
          </a:p>
        </p:txBody>
      </p:sp>
      <p:pic>
        <p:nvPicPr>
          <p:cNvPr id="3"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5800" y="1862772"/>
            <a:ext cx="7239000" cy="2585323"/>
          </a:xfrm>
          <a:prstGeom prst="rect">
            <a:avLst/>
          </a:prstGeom>
          <a:noFill/>
        </p:spPr>
        <p:txBody>
          <a:bodyPr wrap="square" rtlCol="0">
            <a:spAutoFit/>
          </a:bodyPr>
          <a:lstStyle/>
          <a:p>
            <a:r>
              <a:rPr lang="en-GB" b="1" dirty="0" smtClean="0"/>
              <a:t>Cancelling an approved Home Leave</a:t>
            </a:r>
            <a:r>
              <a:rPr lang="en-GB" dirty="0" smtClean="0"/>
              <a:t/>
            </a:r>
            <a:br>
              <a:rPr lang="en-GB" dirty="0" smtClean="0"/>
            </a:br>
            <a:endParaRPr lang="en-GB" dirty="0" smtClean="0"/>
          </a:p>
          <a:p>
            <a:r>
              <a:rPr lang="en-GB" dirty="0" smtClean="0"/>
              <a:t>Previously </a:t>
            </a:r>
            <a:r>
              <a:rPr lang="en-GB" dirty="0"/>
              <a:t>it was not possible to cancel an already approved Home Leave. It was only possible upon return from the home leave to certify that travel took place as authorized. </a:t>
            </a:r>
            <a:endParaRPr lang="en-GB" dirty="0" smtClean="0"/>
          </a:p>
          <a:p>
            <a:endParaRPr lang="en-GB" dirty="0"/>
          </a:p>
          <a:p>
            <a:r>
              <a:rPr lang="en-GB" dirty="0"/>
              <a:t>It is now possible to cancel and amend a home leave if travel dates changed. </a:t>
            </a:r>
          </a:p>
          <a:p>
            <a:endParaRPr lang="en-GB" dirty="0"/>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48095"/>
            <a:ext cx="6781800" cy="1266905"/>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2321324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78"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eServices – enhancements – Paternity Leave</a:t>
            </a:r>
            <a:endParaRPr lang="en-US" sz="2800" dirty="0">
              <a:solidFill>
                <a:schemeClr val="tx1"/>
              </a:solidFill>
            </a:endParaRPr>
          </a:p>
        </p:txBody>
      </p:sp>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2000" y="1295400"/>
            <a:ext cx="7086600" cy="2585323"/>
          </a:xfrm>
          <a:prstGeom prst="rect">
            <a:avLst/>
          </a:prstGeom>
          <a:noFill/>
        </p:spPr>
        <p:txBody>
          <a:bodyPr wrap="square" rtlCol="0">
            <a:spAutoFit/>
          </a:bodyPr>
          <a:lstStyle/>
          <a:p>
            <a:r>
              <a:rPr lang="en-GB" dirty="0" smtClean="0"/>
              <a:t>Paternity </a:t>
            </a:r>
            <a:r>
              <a:rPr lang="en-GB" dirty="0"/>
              <a:t>leave consists of up to </a:t>
            </a:r>
            <a:r>
              <a:rPr lang="en-GB" b="1" dirty="0"/>
              <a:t>four weeks</a:t>
            </a:r>
            <a:r>
              <a:rPr lang="en-GB" dirty="0"/>
              <a:t> of leave with full pay. This is calculated automatically in eServices. </a:t>
            </a:r>
            <a:endParaRPr lang="en-GB" dirty="0" smtClean="0"/>
          </a:p>
          <a:p>
            <a:endParaRPr lang="en-GB" dirty="0"/>
          </a:p>
          <a:p>
            <a:r>
              <a:rPr lang="en-GB" dirty="0"/>
              <a:t>However, for internationally recruited staff members serving at non-family and/or duty stations designated Special Operations Approach (SOA), are eligible for up to </a:t>
            </a:r>
            <a:r>
              <a:rPr lang="en-GB" b="1" dirty="0"/>
              <a:t>eight weeks</a:t>
            </a:r>
            <a:r>
              <a:rPr lang="en-GB" dirty="0"/>
              <a:t> of paternity leave. </a:t>
            </a:r>
            <a:endParaRPr lang="en-GB" dirty="0" smtClean="0"/>
          </a:p>
          <a:p>
            <a:endParaRPr lang="en-GB" dirty="0"/>
          </a:p>
          <a:p>
            <a:r>
              <a:rPr lang="en-GB" dirty="0" smtClean="0"/>
              <a:t>The </a:t>
            </a:r>
            <a:r>
              <a:rPr lang="en-GB" dirty="0"/>
              <a:t>automatic calculation has been added in eServices and will default to 8 weeks or 56 </a:t>
            </a:r>
            <a:r>
              <a:rPr lang="en-GB" dirty="0" smtClean="0"/>
              <a:t>days.</a:t>
            </a:r>
            <a:endParaRPr lang="en-GB" dirty="0"/>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56923"/>
            <a:ext cx="7086600" cy="2596277"/>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481750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eServices</a:t>
            </a:r>
            <a:r>
              <a:rPr lang="en-US" sz="2800" dirty="0" smtClean="0">
                <a:solidFill>
                  <a:schemeClr val="tx1"/>
                </a:solidFill>
              </a:rPr>
              <a:t> – Future enhancements</a:t>
            </a:r>
            <a:endParaRPr lang="en-US" sz="2800" dirty="0">
              <a:solidFill>
                <a:schemeClr val="tx1"/>
              </a:solidFill>
            </a:endParaRPr>
          </a:p>
        </p:txBody>
      </p:sp>
      <p:pic>
        <p:nvPicPr>
          <p:cNvPr id="4"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5119" y="1295400"/>
            <a:ext cx="7357281" cy="1477328"/>
          </a:xfrm>
          <a:prstGeom prst="rect">
            <a:avLst/>
          </a:prstGeom>
          <a:noFill/>
        </p:spPr>
        <p:txBody>
          <a:bodyPr wrap="square" rtlCol="0">
            <a:spAutoFit/>
          </a:bodyPr>
          <a:lstStyle/>
          <a:p>
            <a:r>
              <a:rPr lang="en-GB" dirty="0" smtClean="0"/>
              <a:t>OHR and OIST are currently working on implementing R&amp;R</a:t>
            </a:r>
            <a:r>
              <a:rPr lang="en-GB" dirty="0"/>
              <a:t>, Official </a:t>
            </a:r>
            <a:r>
              <a:rPr lang="en-GB" dirty="0" smtClean="0"/>
              <a:t>Business, Compensatory </a:t>
            </a:r>
            <a:r>
              <a:rPr lang="en-GB" dirty="0"/>
              <a:t>Day </a:t>
            </a:r>
            <a:r>
              <a:rPr lang="en-GB" dirty="0" smtClean="0"/>
              <a:t>Off (travel), Compensatory Time Off (OT) and Jury Duty Leave in </a:t>
            </a:r>
            <a:r>
              <a:rPr lang="en-GB" dirty="0" err="1" smtClean="0"/>
              <a:t>eServices</a:t>
            </a:r>
            <a:r>
              <a:rPr lang="en-GB" dirty="0"/>
              <a:t>:</a:t>
            </a:r>
          </a:p>
          <a:p>
            <a:endParaRPr lang="en-GB" dirty="0" smtClean="0"/>
          </a:p>
          <a:p>
            <a:endParaRPr lang="en-GB" dirty="0"/>
          </a:p>
        </p:txBody>
      </p:sp>
      <p:pic>
        <p:nvPicPr>
          <p:cNvPr id="5" name="Picture 4"/>
          <p:cNvPicPr>
            <a:picLocks noChangeAspect="1"/>
          </p:cNvPicPr>
          <p:nvPr/>
        </p:nvPicPr>
        <p:blipFill>
          <a:blip r:embed="rId4"/>
          <a:stretch>
            <a:fillRect/>
          </a:stretch>
        </p:blipFill>
        <p:spPr>
          <a:xfrm>
            <a:off x="973539" y="2409172"/>
            <a:ext cx="6036861" cy="4301908"/>
          </a:xfrm>
          <a:prstGeom prst="rect">
            <a:avLst/>
          </a:prstGeom>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3623262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eServices</a:t>
            </a:r>
            <a:r>
              <a:rPr lang="en-US" sz="2800" dirty="0" smtClean="0">
                <a:solidFill>
                  <a:schemeClr val="tx1"/>
                </a:solidFill>
              </a:rPr>
              <a:t> – Future enhancements</a:t>
            </a:r>
            <a:endParaRPr lang="en-US" sz="2800" dirty="0">
              <a:solidFill>
                <a:schemeClr val="tx1"/>
              </a:solidFill>
            </a:endParaRPr>
          </a:p>
        </p:txBody>
      </p:sp>
      <p:pic>
        <p:nvPicPr>
          <p:cNvPr id="4"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8002" y="1600200"/>
            <a:ext cx="7357281" cy="923330"/>
          </a:xfrm>
          <a:prstGeom prst="rect">
            <a:avLst/>
          </a:prstGeom>
          <a:noFill/>
        </p:spPr>
        <p:txBody>
          <a:bodyPr wrap="square" rtlCol="0">
            <a:spAutoFit/>
          </a:bodyPr>
          <a:lstStyle/>
          <a:p>
            <a:r>
              <a:rPr lang="en-GB" dirty="0" smtClean="0"/>
              <a:t>End of October, the Absence Event page will be linked with eServices. </a:t>
            </a:r>
            <a:endParaRPr lang="en-GB" dirty="0"/>
          </a:p>
          <a:p>
            <a:endParaRPr lang="en-GB" dirty="0" smtClean="0"/>
          </a:p>
          <a:p>
            <a:endParaRPr lang="en-GB" dirty="0"/>
          </a:p>
        </p:txBody>
      </p:sp>
      <p:pic>
        <p:nvPicPr>
          <p:cNvPr id="3" name="Picture 2"/>
          <p:cNvPicPr>
            <a:picLocks noChangeAspect="1"/>
          </p:cNvPicPr>
          <p:nvPr/>
        </p:nvPicPr>
        <p:blipFill>
          <a:blip r:embed="rId4"/>
          <a:stretch>
            <a:fillRect/>
          </a:stretch>
        </p:blipFill>
        <p:spPr>
          <a:xfrm>
            <a:off x="269175" y="2218730"/>
            <a:ext cx="8621572" cy="2734270"/>
          </a:xfrm>
          <a:prstGeom prst="rect">
            <a:avLst/>
          </a:prstGeom>
          <a:ln>
            <a:solidFill>
              <a:schemeClr val="dk1">
                <a:shade val="95000"/>
                <a:satMod val="105000"/>
              </a:schemeClr>
            </a:solidFill>
          </a:ln>
        </p:spPr>
      </p:pic>
    </p:spTree>
    <p:extLst>
      <p:ext uri="{BB962C8B-B14F-4D97-AF65-F5344CB8AC3E}">
        <p14:creationId xmlns:p14="http://schemas.microsoft.com/office/powerpoint/2010/main" val="2730721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22" y="-70428"/>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eServices</a:t>
            </a:r>
            <a:r>
              <a:rPr lang="en-US" sz="2800" dirty="0" smtClean="0">
                <a:solidFill>
                  <a:schemeClr val="tx1"/>
                </a:solidFill>
              </a:rPr>
              <a:t> and Service Contract Holders</a:t>
            </a:r>
            <a:endParaRPr lang="en-US" sz="2800" dirty="0">
              <a:solidFill>
                <a:schemeClr val="tx1"/>
              </a:solidFill>
            </a:endParaRPr>
          </a:p>
        </p:txBody>
      </p:sp>
      <p:pic>
        <p:nvPicPr>
          <p:cNvPr id="4"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46178" y="1807891"/>
            <a:ext cx="6019800" cy="4247317"/>
          </a:xfrm>
          <a:prstGeom prst="rect">
            <a:avLst/>
          </a:prstGeom>
          <a:noFill/>
        </p:spPr>
        <p:txBody>
          <a:bodyPr wrap="square" rtlCol="0">
            <a:spAutoFit/>
          </a:bodyPr>
          <a:lstStyle/>
          <a:p>
            <a:r>
              <a:rPr lang="en-GB" b="1" dirty="0" smtClean="0"/>
              <a:t>The inclusion of Service Contract Holders in </a:t>
            </a:r>
            <a:r>
              <a:rPr lang="en-GB" b="1" dirty="0" err="1" smtClean="0"/>
              <a:t>eServices</a:t>
            </a:r>
            <a:r>
              <a:rPr lang="en-GB" dirty="0" smtClean="0"/>
              <a:t> was initialized in 2014 with the participation of 10 Country Offices</a:t>
            </a:r>
          </a:p>
          <a:p>
            <a:endParaRPr lang="en-GB" dirty="0"/>
          </a:p>
          <a:p>
            <a:r>
              <a:rPr lang="en-GB" dirty="0" smtClean="0"/>
              <a:t>Following </a:t>
            </a:r>
            <a:r>
              <a:rPr lang="en-GB" b="1" dirty="0" smtClean="0"/>
              <a:t>a phased approach</a:t>
            </a:r>
            <a:r>
              <a:rPr lang="en-GB" dirty="0" smtClean="0"/>
              <a:t>, 14 Country Offices joined in September 2015, and another 10-12 Country Offices will be invited to join every month from now on</a:t>
            </a:r>
          </a:p>
          <a:p>
            <a:endParaRPr lang="en-GB" dirty="0"/>
          </a:p>
          <a:p>
            <a:r>
              <a:rPr lang="en-GB" dirty="0" smtClean="0"/>
              <a:t>Pilot project includes </a:t>
            </a:r>
            <a:r>
              <a:rPr lang="en-GB" b="1" dirty="0" smtClean="0"/>
              <a:t>Annual Leave </a:t>
            </a:r>
            <a:r>
              <a:rPr lang="en-GB" dirty="0" smtClean="0"/>
              <a:t>only. Inclusion of more leave types is in the making.</a:t>
            </a:r>
          </a:p>
          <a:p>
            <a:endParaRPr lang="en-GB" dirty="0"/>
          </a:p>
          <a:p>
            <a:r>
              <a:rPr lang="en-GB" b="1" dirty="0" smtClean="0"/>
              <a:t>Country Office preparations to be done in advance:</a:t>
            </a:r>
          </a:p>
          <a:p>
            <a:pPr marL="285750" indent="-285750">
              <a:buFont typeface="Arial" panose="020B0604020202020204" pitchFamily="34" charset="0"/>
              <a:buChar char="•"/>
            </a:pPr>
            <a:r>
              <a:rPr lang="en-GB" dirty="0" smtClean="0"/>
              <a:t>Train SCs, supervisors and leave monitors in </a:t>
            </a:r>
            <a:r>
              <a:rPr lang="en-GB" dirty="0" err="1" smtClean="0"/>
              <a:t>eServices</a:t>
            </a:r>
            <a:endParaRPr lang="en-GB" dirty="0" smtClean="0"/>
          </a:p>
          <a:p>
            <a:pPr marL="285750" indent="-285750">
              <a:buFont typeface="Arial" panose="020B0604020202020204" pitchFamily="34" charset="0"/>
              <a:buChar char="•"/>
            </a:pPr>
            <a:r>
              <a:rPr lang="en-GB" dirty="0" smtClean="0"/>
              <a:t>Verify the SC Annual Leave balances</a:t>
            </a:r>
          </a:p>
          <a:p>
            <a:pPr marL="285750" indent="-285750">
              <a:buFont typeface="Arial" panose="020B0604020202020204" pitchFamily="34" charset="0"/>
              <a:buChar char="•"/>
            </a:pPr>
            <a:r>
              <a:rPr lang="en-GB" dirty="0" smtClean="0"/>
              <a:t>Granting of access rights to users </a:t>
            </a:r>
            <a:endParaRPr lang="en-GB" dirty="0"/>
          </a:p>
          <a:p>
            <a:endParaRPr lang="en-GB" dirty="0"/>
          </a:p>
        </p:txBody>
      </p:sp>
    </p:spTree>
    <p:extLst>
      <p:ext uri="{BB962C8B-B14F-4D97-AF65-F5344CB8AC3E}">
        <p14:creationId xmlns:p14="http://schemas.microsoft.com/office/powerpoint/2010/main" val="137804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27296"/>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Leave Monitor responsibilities - before</a:t>
            </a:r>
            <a:endParaRPr lang="en-US" sz="2800" dirty="0">
              <a:solidFill>
                <a:schemeClr val="tx1"/>
              </a:solidFill>
            </a:endParaRPr>
          </a:p>
        </p:txBody>
      </p:sp>
      <p:sp>
        <p:nvSpPr>
          <p:cNvPr id="3" name="TextBox 2"/>
          <p:cNvSpPr txBox="1"/>
          <p:nvPr/>
        </p:nvSpPr>
        <p:spPr>
          <a:xfrm>
            <a:off x="762000" y="1371600"/>
            <a:ext cx="6324600" cy="5909310"/>
          </a:xfrm>
          <a:prstGeom prst="rect">
            <a:avLst/>
          </a:prstGeom>
          <a:noFill/>
        </p:spPr>
        <p:txBody>
          <a:bodyPr wrap="square" rtlCol="0">
            <a:spAutoFit/>
          </a:bodyPr>
          <a:lstStyle/>
          <a:p>
            <a:r>
              <a:rPr lang="en-GB" b="1" dirty="0" smtClean="0"/>
              <a:t>Before September 2015, the leave monitor:</a:t>
            </a:r>
            <a:br>
              <a:rPr lang="en-GB" b="1" dirty="0" smtClean="0"/>
            </a:br>
            <a:endParaRPr lang="en-GB" b="1" dirty="0" smtClean="0"/>
          </a:p>
          <a:p>
            <a:pPr marL="285750" indent="-285750">
              <a:buFont typeface="Arial" panose="020B0604020202020204" pitchFamily="34" charset="0"/>
              <a:buChar char="•"/>
            </a:pPr>
            <a:r>
              <a:rPr lang="en-GB" dirty="0" smtClean="0"/>
              <a:t>monitored all absences and collected the requested documentation of requests and approvals</a:t>
            </a:r>
            <a:br>
              <a:rPr lang="en-GB" dirty="0" smtClean="0"/>
            </a:br>
            <a:endParaRPr lang="en-GB" dirty="0" smtClean="0"/>
          </a:p>
          <a:p>
            <a:pPr marL="285750" indent="-285750">
              <a:buFont typeface="Arial" panose="020B0604020202020204" pitchFamily="34" charset="0"/>
              <a:buChar char="•"/>
            </a:pPr>
            <a:r>
              <a:rPr lang="en-GB" dirty="0" smtClean="0"/>
              <a:t>kept all requests and approvals on file and was main responsible for keeping all files audit proof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maintained the manual Attendance Record Card and  ensured the monthly sign-off for all staff</a:t>
            </a:r>
            <a:r>
              <a:rPr lang="en-GB" dirty="0" smtClean="0"/>
              <a:t/>
            </a:r>
            <a:br>
              <a:rPr lang="en-GB" dirty="0" smtClean="0"/>
            </a:br>
            <a:endParaRPr lang="en-GB" dirty="0" smtClean="0"/>
          </a:p>
          <a:p>
            <a:pPr marL="285750" indent="-285750">
              <a:buFont typeface="Arial" panose="020B0604020202020204" pitchFamily="34" charset="0"/>
              <a:buChar char="•"/>
            </a:pPr>
            <a:r>
              <a:rPr lang="en-GB" dirty="0" smtClean="0"/>
              <a:t>entered the approved requests in Atlas and was focal point for troubleshooting any issue pertaining to incorrect leave balances</a:t>
            </a:r>
            <a:br>
              <a:rPr lang="en-GB" dirty="0" smtClean="0"/>
            </a:br>
            <a:endParaRPr lang="en-GB" dirty="0" smtClean="0"/>
          </a:p>
          <a:p>
            <a:pPr marL="285750" indent="-285750">
              <a:buFont typeface="Arial" panose="020B0604020202020204" pitchFamily="34" charset="0"/>
              <a:buChar char="•"/>
            </a:pPr>
            <a:r>
              <a:rPr lang="en-GB" dirty="0" smtClean="0"/>
              <a:t>informed newcomers about their leave entitlements and responded to queries</a:t>
            </a:r>
          </a:p>
          <a:p>
            <a:pPr marL="285750" indent="-285750">
              <a:buFont typeface="Arial" panose="020B0604020202020204" pitchFamily="34" charset="0"/>
              <a:buChar char="•"/>
            </a:pPr>
            <a:endParaRPr lang="en-GB" dirty="0"/>
          </a:p>
          <a:p>
            <a:endParaRPr lang="en-GB" dirty="0" smtClean="0"/>
          </a:p>
          <a:p>
            <a:endParaRPr lang="en-GB" dirty="0" smtClean="0"/>
          </a:p>
          <a:p>
            <a:endParaRPr lang="en-GB" dirty="0"/>
          </a:p>
        </p:txBody>
      </p:sp>
      <p:pic>
        <p:nvPicPr>
          <p:cNvPr id="4"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235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70428"/>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eServices</a:t>
            </a:r>
            <a:r>
              <a:rPr lang="en-US" sz="2800" dirty="0" smtClean="0">
                <a:solidFill>
                  <a:schemeClr val="tx1"/>
                </a:solidFill>
              </a:rPr>
              <a:t> and Service Contract Holders</a:t>
            </a:r>
            <a:endParaRPr lang="en-US" sz="2800" dirty="0">
              <a:solidFill>
                <a:schemeClr val="tx1"/>
              </a:solidFill>
            </a:endParaRPr>
          </a:p>
        </p:txBody>
      </p:sp>
      <p:pic>
        <p:nvPicPr>
          <p:cNvPr id="3"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1981200"/>
            <a:ext cx="1191352" cy="369332"/>
          </a:xfrm>
          <a:prstGeom prst="rect">
            <a:avLst/>
          </a:prstGeom>
          <a:noFill/>
        </p:spPr>
        <p:txBody>
          <a:bodyPr wrap="none" rtlCol="0">
            <a:spAutoFit/>
          </a:bodyPr>
          <a:lstStyle/>
          <a:p>
            <a:r>
              <a:rPr lang="en-GB" dirty="0" smtClean="0"/>
              <a:t>2014-2015</a:t>
            </a:r>
            <a:endParaRPr lang="en-GB" dirty="0"/>
          </a:p>
        </p:txBody>
      </p:sp>
      <p:sp>
        <p:nvSpPr>
          <p:cNvPr id="5" name="TextBox 4"/>
          <p:cNvSpPr txBox="1"/>
          <p:nvPr/>
        </p:nvSpPr>
        <p:spPr>
          <a:xfrm>
            <a:off x="4724400" y="1981200"/>
            <a:ext cx="1191352" cy="369332"/>
          </a:xfrm>
          <a:prstGeom prst="rect">
            <a:avLst/>
          </a:prstGeom>
          <a:noFill/>
        </p:spPr>
        <p:txBody>
          <a:bodyPr wrap="none" rtlCol="0">
            <a:spAutoFit/>
          </a:bodyPr>
          <a:lstStyle/>
          <a:p>
            <a:r>
              <a:rPr lang="en-GB" dirty="0" smtClean="0"/>
              <a:t>2015-2016</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78023127"/>
              </p:ext>
            </p:extLst>
          </p:nvPr>
        </p:nvGraphicFramePr>
        <p:xfrm>
          <a:off x="1371600" y="2514600"/>
          <a:ext cx="2882900" cy="2659380"/>
        </p:xfrm>
        <a:graphic>
          <a:graphicData uri="http://schemas.openxmlformats.org/drawingml/2006/table">
            <a:tbl>
              <a:tblPr firstRow="1" firstCol="1" bandRow="1">
                <a:tableStyleId>{5C22544A-7EE6-4342-B048-85BDC9FD1C3A}</a:tableStyleId>
              </a:tblPr>
              <a:tblGrid>
                <a:gridCol w="609600"/>
                <a:gridCol w="774700"/>
                <a:gridCol w="1498600"/>
              </a:tblGrid>
              <a:tr h="304800">
                <a:tc>
                  <a:txBody>
                    <a:bodyPr/>
                    <a:lstStyle/>
                    <a:p>
                      <a:pPr algn="ctr">
                        <a:spcAft>
                          <a:spcPts val="0"/>
                        </a:spcAft>
                      </a:pPr>
                      <a:r>
                        <a:rPr lang="en-GB" sz="1100" dirty="0">
                          <a:effectLst/>
                        </a:rPr>
                        <a:t>No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Region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dirty="0">
                          <a:effectLst/>
                        </a:rPr>
                        <a:t>Country Office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50">
                <a:tc>
                  <a:txBody>
                    <a:bodyPr/>
                    <a:lstStyle/>
                    <a:p>
                      <a:pPr algn="ctr">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PBAP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Nepal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3685">
                <a:tc>
                  <a:txBody>
                    <a:bodyPr/>
                    <a:lstStyle/>
                    <a:p>
                      <a:pPr algn="ctr">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dirty="0">
                          <a:effectLst/>
                        </a:rPr>
                        <a:t>Afghanistan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1460">
                <a:tc>
                  <a:txBody>
                    <a:bodyPr/>
                    <a:lstStyle/>
                    <a:p>
                      <a:pPr algn="ctr">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Cambodia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525">
                <a:tc>
                  <a:txBody>
                    <a:bodyPr/>
                    <a:lstStyle/>
                    <a:p>
                      <a:pPr algn="ctr">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Pakistan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65">
                <a:tc>
                  <a:txBody>
                    <a:bodyPr/>
                    <a:lstStyle/>
                    <a:p>
                      <a:pPr algn="ctr">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Lebanon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algn="ctr">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Albania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9395">
                <a:tc>
                  <a:txBody>
                    <a:bodyPr/>
                    <a:lstStyle/>
                    <a:p>
                      <a:pPr algn="ctr">
                        <a:spcAft>
                          <a:spcPts val="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Armenia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algn="ctr">
                        <a:spcAft>
                          <a:spcPts val="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Kosovo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algn="ctr">
                        <a:spcAft>
                          <a:spcPts val="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Serbia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algn="ctr">
                        <a:spcAft>
                          <a:spcPts val="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dirty="0">
                          <a:effectLst/>
                        </a:rPr>
                        <a:t>Uzbekistan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71528931"/>
              </p:ext>
            </p:extLst>
          </p:nvPr>
        </p:nvGraphicFramePr>
        <p:xfrm>
          <a:off x="4724400" y="2511725"/>
          <a:ext cx="2877185" cy="2974675"/>
        </p:xfrm>
        <a:graphic>
          <a:graphicData uri="http://schemas.openxmlformats.org/drawingml/2006/table">
            <a:tbl>
              <a:tblPr firstRow="1" firstCol="1" bandRow="1">
                <a:tableStyleId>{5C22544A-7EE6-4342-B048-85BDC9FD1C3A}</a:tableStyleId>
              </a:tblPr>
              <a:tblGrid>
                <a:gridCol w="537210"/>
                <a:gridCol w="810260"/>
                <a:gridCol w="1529715"/>
              </a:tblGrid>
              <a:tr h="307675">
                <a:tc>
                  <a:txBody>
                    <a:bodyPr/>
                    <a:lstStyle/>
                    <a:p>
                      <a:pPr algn="ctr">
                        <a:spcAft>
                          <a:spcPts val="0"/>
                        </a:spcAft>
                      </a:pPr>
                      <a:r>
                        <a:rPr lang="en-GB" sz="1100" dirty="0">
                          <a:effectLst/>
                        </a:rPr>
                        <a:t>No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dirty="0">
                          <a:effectLst/>
                        </a:rPr>
                        <a:t>Region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Country Office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Niger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Uganda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dirty="0">
                          <a:effectLst/>
                        </a:rPr>
                        <a:t>RBA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Ethiopia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Vietnam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India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Sri Lanka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Mongolia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Somalia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Saudi Arabia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RBAS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Iraq</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Ukraine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Montenegro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Turkey (TUR and TKY)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spcAft>
                          <a:spcPts val="0"/>
                        </a:spcAft>
                      </a:pPr>
                      <a:r>
                        <a:rPr lang="en-GB" sz="1100">
                          <a:effectLst/>
                        </a:rPr>
                        <a:t>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a:effectLst/>
                        </a:rPr>
                        <a:t>RBLAC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dirty="0">
                          <a:effectLst/>
                        </a:rPr>
                        <a:t>Paraguay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1371600" y="1529834"/>
            <a:ext cx="5143500" cy="461665"/>
          </a:xfrm>
          <a:prstGeom prst="rect">
            <a:avLst/>
          </a:prstGeom>
          <a:noFill/>
        </p:spPr>
        <p:txBody>
          <a:bodyPr wrap="square" rtlCol="0">
            <a:spAutoFit/>
          </a:bodyPr>
          <a:lstStyle/>
          <a:p>
            <a:r>
              <a:rPr lang="en-GB" sz="2400" b="1" dirty="0" smtClean="0"/>
              <a:t>Pilot Country Offices</a:t>
            </a:r>
            <a:endParaRPr lang="en-GB" sz="2400" b="1" dirty="0"/>
          </a:p>
        </p:txBody>
      </p:sp>
    </p:spTree>
    <p:extLst>
      <p:ext uri="{BB962C8B-B14F-4D97-AF65-F5344CB8AC3E}">
        <p14:creationId xmlns:p14="http://schemas.microsoft.com/office/powerpoint/2010/main" val="1377760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Where to find more information</a:t>
            </a:r>
            <a:endParaRPr lang="en-US" sz="2800" dirty="0">
              <a:solidFill>
                <a:schemeClr val="tx1"/>
              </a:solidFill>
            </a:endParaRPr>
          </a:p>
        </p:txBody>
      </p:sp>
      <p:pic>
        <p:nvPicPr>
          <p:cNvPr id="3"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3261" y="1066800"/>
            <a:ext cx="8153400" cy="2585323"/>
          </a:xfrm>
          <a:prstGeom prst="rect">
            <a:avLst/>
          </a:prstGeom>
          <a:noFill/>
        </p:spPr>
        <p:txBody>
          <a:bodyPr wrap="square" rtlCol="0">
            <a:spAutoFit/>
          </a:bodyPr>
          <a:lstStyle/>
          <a:p>
            <a:r>
              <a:rPr lang="en-GB" dirty="0" smtClean="0"/>
              <a:t>The </a:t>
            </a:r>
            <a:r>
              <a:rPr lang="en-GB" b="1" u="sng" dirty="0" smtClean="0"/>
              <a:t>POPP </a:t>
            </a:r>
            <a:r>
              <a:rPr lang="en-GB" dirty="0" smtClean="0"/>
              <a:t>has been updated to include </a:t>
            </a:r>
            <a:r>
              <a:rPr lang="en-GB" dirty="0" err="1" smtClean="0"/>
              <a:t>eServices</a:t>
            </a:r>
            <a:r>
              <a:rPr lang="en-GB" dirty="0" smtClean="0"/>
              <a:t>/My Leave</a:t>
            </a:r>
            <a:r>
              <a:rPr lang="en-GB" dirty="0"/>
              <a:t>.</a:t>
            </a:r>
            <a:r>
              <a:rPr lang="en-GB" dirty="0" smtClean="0"/>
              <a:t>  </a:t>
            </a:r>
          </a:p>
          <a:p>
            <a:endParaRPr lang="en-GB" dirty="0" smtClean="0"/>
          </a:p>
          <a:p>
            <a:r>
              <a:rPr lang="en-GB" dirty="0" smtClean="0"/>
              <a:t>To find more information on </a:t>
            </a:r>
            <a:r>
              <a:rPr lang="en-GB" dirty="0" err="1" smtClean="0"/>
              <a:t>eServices</a:t>
            </a:r>
            <a:r>
              <a:rPr lang="en-GB" dirty="0" smtClean="0"/>
              <a:t>/My Leave and the new role of the Leave Monitor, please go to the GSSU Copenhagen </a:t>
            </a:r>
            <a:r>
              <a:rPr lang="en-GB" dirty="0"/>
              <a:t>website </a:t>
            </a:r>
            <a:r>
              <a:rPr lang="en-GB" dirty="0">
                <a:hlinkClick r:id="rId4"/>
              </a:rPr>
              <a:t>https://</a:t>
            </a:r>
            <a:r>
              <a:rPr lang="en-GB" dirty="0" smtClean="0">
                <a:hlinkClick r:id="rId4"/>
              </a:rPr>
              <a:t>info.undp.org/sas/Pages/LEAVE-My-Leave.aspx</a:t>
            </a:r>
            <a:endParaRPr lang="en-GB" dirty="0" smtClean="0"/>
          </a:p>
          <a:p>
            <a:endParaRPr lang="en-GB" dirty="0"/>
          </a:p>
          <a:p>
            <a:r>
              <a:rPr lang="en-GB" dirty="0" smtClean="0"/>
              <a:t>Here you will find a comprehensive FAQ section on leave monitoring for both staff and leave monitors including the latest </a:t>
            </a:r>
            <a:r>
              <a:rPr lang="en-GB" dirty="0" err="1" smtClean="0"/>
              <a:t>eServices</a:t>
            </a:r>
            <a:r>
              <a:rPr lang="en-GB" dirty="0" smtClean="0"/>
              <a:t> updates and Guidelines for Leave Monitors.</a:t>
            </a:r>
            <a:endParaRPr lang="en-GB" dirty="0"/>
          </a:p>
        </p:txBody>
      </p:sp>
      <p:pic>
        <p:nvPicPr>
          <p:cNvPr id="5" name="Picture 4"/>
          <p:cNvPicPr>
            <a:picLocks noChangeAspect="1"/>
          </p:cNvPicPr>
          <p:nvPr/>
        </p:nvPicPr>
        <p:blipFill>
          <a:blip r:embed="rId5"/>
          <a:stretch>
            <a:fillRect/>
          </a:stretch>
        </p:blipFill>
        <p:spPr>
          <a:xfrm>
            <a:off x="503261" y="3804523"/>
            <a:ext cx="7543800" cy="2805116"/>
          </a:xfrm>
          <a:prstGeom prst="rect">
            <a:avLst/>
          </a:prstGeom>
          <a:noFill/>
          <a:ln>
            <a:solidFill>
              <a:schemeClr val="accent1"/>
            </a:solidFill>
          </a:ln>
        </p:spPr>
      </p:pic>
    </p:spTree>
    <p:extLst>
      <p:ext uri="{BB962C8B-B14F-4D97-AF65-F5344CB8AC3E}">
        <p14:creationId xmlns:p14="http://schemas.microsoft.com/office/powerpoint/2010/main" val="1026095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0"/>
            <a:ext cx="9128078"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Questions and Answers</a:t>
            </a:r>
            <a:endParaRPr lang="en-US" sz="2800" dirty="0">
              <a:solidFill>
                <a:schemeClr val="tx1"/>
              </a:solidFill>
            </a:endParaRPr>
          </a:p>
        </p:txBody>
      </p:sp>
      <p:pic>
        <p:nvPicPr>
          <p:cNvPr id="3"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a:srcRect r="18113"/>
          <a:stretch/>
        </p:blipFill>
        <p:spPr>
          <a:xfrm>
            <a:off x="2971800" y="2438400"/>
            <a:ext cx="2824799" cy="3124200"/>
          </a:xfrm>
          <a:prstGeom prst="rect">
            <a:avLst/>
          </a:prstGeom>
        </p:spPr>
      </p:pic>
    </p:spTree>
    <p:extLst>
      <p:ext uri="{BB962C8B-B14F-4D97-AF65-F5344CB8AC3E}">
        <p14:creationId xmlns:p14="http://schemas.microsoft.com/office/powerpoint/2010/main" val="1491622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0" y="-84826"/>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Leave Monitor responsibilities - now</a:t>
            </a:r>
            <a:endParaRPr lang="en-US" sz="2800" dirty="0">
              <a:solidFill>
                <a:schemeClr val="tx1"/>
              </a:solidFill>
            </a:endParaRPr>
          </a:p>
        </p:txBody>
      </p:sp>
      <p:pic>
        <p:nvPicPr>
          <p:cNvPr id="3"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011699207"/>
              </p:ext>
            </p:extLst>
          </p:nvPr>
        </p:nvGraphicFramePr>
        <p:xfrm>
          <a:off x="1143000" y="1447800"/>
          <a:ext cx="6096000" cy="4485640"/>
        </p:xfrm>
        <a:graphic>
          <a:graphicData uri="http://schemas.openxmlformats.org/drawingml/2006/table">
            <a:tbl>
              <a:tblPr firstRow="1" bandRow="1">
                <a:tableStyleId>{5C22544A-7EE6-4342-B048-85BDC9FD1C3A}</a:tableStyleId>
              </a:tblPr>
              <a:tblGrid>
                <a:gridCol w="2032000"/>
                <a:gridCol w="2387600"/>
                <a:gridCol w="1676400"/>
              </a:tblGrid>
              <a:tr h="370840">
                <a:tc>
                  <a:txBody>
                    <a:bodyPr/>
                    <a:lstStyle/>
                    <a:p>
                      <a:r>
                        <a:rPr lang="en-GB" dirty="0" smtClean="0"/>
                        <a:t>Advising</a:t>
                      </a:r>
                      <a:endParaRPr lang="en-GB" dirty="0"/>
                    </a:p>
                  </a:txBody>
                  <a:tcPr/>
                </a:tc>
                <a:tc>
                  <a:txBody>
                    <a:bodyPr/>
                    <a:lstStyle/>
                    <a:p>
                      <a:r>
                        <a:rPr lang="en-GB" dirty="0" err="1" smtClean="0"/>
                        <a:t>eServices</a:t>
                      </a:r>
                      <a:endParaRPr lang="en-GB" dirty="0"/>
                    </a:p>
                  </a:txBody>
                  <a:tcPr/>
                </a:tc>
                <a:tc>
                  <a:txBody>
                    <a:bodyPr/>
                    <a:lstStyle/>
                    <a:p>
                      <a:r>
                        <a:rPr lang="en-GB" dirty="0" smtClean="0"/>
                        <a:t>Monitoring</a:t>
                      </a:r>
                      <a:endParaRPr lang="en-GB" dirty="0"/>
                    </a:p>
                  </a:txBody>
                  <a:tcPr/>
                </a:tc>
              </a:tr>
              <a:tr h="370840">
                <a:tc>
                  <a:txBody>
                    <a:bodyPr/>
                    <a:lstStyle/>
                    <a:p>
                      <a:r>
                        <a:rPr lang="en-GB" dirty="0" smtClean="0"/>
                        <a:t>Inform</a:t>
                      </a:r>
                      <a:r>
                        <a:rPr lang="en-GB" baseline="0" dirty="0" smtClean="0"/>
                        <a:t> and train new staff in </a:t>
                      </a:r>
                      <a:r>
                        <a:rPr lang="en-GB" baseline="0" dirty="0" err="1" smtClean="0"/>
                        <a:t>eServices</a:t>
                      </a:r>
                      <a:r>
                        <a:rPr lang="en-GB" baseline="0" dirty="0" smtClean="0"/>
                        <a:t>/My Leave</a:t>
                      </a:r>
                      <a:endParaRPr lang="en-GB" dirty="0"/>
                    </a:p>
                  </a:txBody>
                  <a:tcPr/>
                </a:tc>
                <a:tc>
                  <a:txBody>
                    <a:bodyPr/>
                    <a:lstStyle/>
                    <a:p>
                      <a:r>
                        <a:rPr lang="en-GB" b="1" dirty="0" smtClean="0"/>
                        <a:t>Entry of</a:t>
                      </a:r>
                      <a:r>
                        <a:rPr lang="en-GB" b="1" baseline="0" dirty="0" smtClean="0"/>
                        <a:t> leave types not yet in </a:t>
                      </a:r>
                      <a:r>
                        <a:rPr lang="en-GB" b="1" baseline="0" dirty="0" err="1" smtClean="0"/>
                        <a:t>eServices</a:t>
                      </a:r>
                      <a:r>
                        <a:rPr lang="en-GB" b="1" baseline="0" dirty="0" smtClean="0"/>
                        <a:t>/My Leave</a:t>
                      </a:r>
                      <a:endParaRPr lang="en-GB" b="1" dirty="0"/>
                    </a:p>
                  </a:txBody>
                  <a:tcPr/>
                </a:tc>
                <a:tc>
                  <a:txBody>
                    <a:bodyPr/>
                    <a:lstStyle/>
                    <a:p>
                      <a:r>
                        <a:rPr lang="en-GB" dirty="0" smtClean="0"/>
                        <a:t>Run</a:t>
                      </a:r>
                      <a:r>
                        <a:rPr lang="en-GB" baseline="0" dirty="0" smtClean="0"/>
                        <a:t> the annual report and ensure </a:t>
                      </a:r>
                      <a:r>
                        <a:rPr lang="en-GB" b="1" baseline="0" dirty="0" smtClean="0"/>
                        <a:t>a</a:t>
                      </a:r>
                      <a:r>
                        <a:rPr lang="en-GB" b="1" dirty="0" smtClean="0"/>
                        <a:t>nnual Sign-off</a:t>
                      </a:r>
                      <a:endParaRPr lang="en-GB" b="1" dirty="0"/>
                    </a:p>
                  </a:txBody>
                  <a:tcPr/>
                </a:tc>
              </a:tr>
              <a:tr h="370840">
                <a:tc>
                  <a:txBody>
                    <a:bodyPr/>
                    <a:lstStyle/>
                    <a:p>
                      <a:r>
                        <a:rPr lang="en-GB" dirty="0" smtClean="0"/>
                        <a:t>Advise and assist </a:t>
                      </a:r>
                      <a:r>
                        <a:rPr lang="en-GB" baseline="0" dirty="0" smtClean="0"/>
                        <a:t>staff upon request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Ensuring</a:t>
                      </a:r>
                      <a:r>
                        <a:rPr lang="en-GB" baseline="0" dirty="0" smtClean="0"/>
                        <a:t> correct balances for staff transferred, seconded or separated</a:t>
                      </a:r>
                      <a:endParaRPr lang="en-GB" dirty="0" smtClean="0"/>
                    </a:p>
                    <a:p>
                      <a:endParaRPr lang="en-GB" dirty="0"/>
                    </a:p>
                  </a:txBody>
                  <a:tcPr/>
                </a:tc>
                <a:tc>
                  <a:txBody>
                    <a:bodyPr/>
                    <a:lstStyle/>
                    <a:p>
                      <a:r>
                        <a:rPr lang="en-GB" dirty="0" smtClean="0"/>
                        <a:t>Ensuring</a:t>
                      </a:r>
                      <a:r>
                        <a:rPr lang="en-GB" baseline="0" dirty="0" smtClean="0"/>
                        <a:t> documentation is kept on file for </a:t>
                      </a:r>
                      <a:r>
                        <a:rPr lang="en-GB" b="1" baseline="0" dirty="0" smtClean="0"/>
                        <a:t>leave types not yet in </a:t>
                      </a:r>
                      <a:r>
                        <a:rPr lang="en-GB" b="1" baseline="0" dirty="0" err="1" smtClean="0"/>
                        <a:t>eServices</a:t>
                      </a:r>
                      <a:r>
                        <a:rPr lang="en-GB" b="1" baseline="0" dirty="0" smtClean="0"/>
                        <a:t>/My Leave</a:t>
                      </a:r>
                      <a:endParaRPr lang="en-GB" b="1" dirty="0"/>
                    </a:p>
                  </a:txBody>
                  <a:tcPr/>
                </a:tc>
              </a:tr>
              <a:tr h="370840">
                <a:tc>
                  <a:txBody>
                    <a:bodyPr/>
                    <a:lstStyle/>
                    <a:p>
                      <a:r>
                        <a:rPr lang="en-GB" dirty="0" smtClean="0"/>
                        <a:t>Proactively advise staff </a:t>
                      </a:r>
                      <a:r>
                        <a:rPr lang="en-GB" baseline="0" dirty="0" smtClean="0"/>
                        <a:t>wherever  appropriate</a:t>
                      </a:r>
                      <a:endParaRPr lang="en-GB" dirty="0"/>
                    </a:p>
                  </a:txBody>
                  <a:tcPr/>
                </a:tc>
                <a:tc>
                  <a:txBody>
                    <a:bodyPr/>
                    <a:lstStyle/>
                    <a:p>
                      <a:r>
                        <a:rPr lang="en-GB" dirty="0" smtClean="0"/>
                        <a:t>Trouble shoot in case of one-time</a:t>
                      </a:r>
                      <a:r>
                        <a:rPr lang="en-GB" baseline="0" dirty="0" smtClean="0"/>
                        <a:t> needs for balance adjustments</a:t>
                      </a:r>
                      <a:endParaRPr lang="en-GB" dirty="0"/>
                    </a:p>
                  </a:txBody>
                  <a:tcPr/>
                </a:tc>
                <a:tc>
                  <a:txBody>
                    <a:bodyPr/>
                    <a:lstStyle/>
                    <a:p>
                      <a:r>
                        <a:rPr lang="en-GB" dirty="0" smtClean="0"/>
                        <a:t>Informing management if issues on leave</a:t>
                      </a:r>
                      <a:endParaRPr lang="en-GB" dirty="0"/>
                    </a:p>
                  </a:txBody>
                  <a:tcPr/>
                </a:tc>
              </a:tr>
            </a:tbl>
          </a:graphicData>
        </a:graphic>
      </p:graphicFrame>
    </p:spTree>
    <p:extLst>
      <p:ext uri="{BB962C8B-B14F-4D97-AF65-F5344CB8AC3E}">
        <p14:creationId xmlns:p14="http://schemas.microsoft.com/office/powerpoint/2010/main" val="1118929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219200"/>
            <a:ext cx="7924800" cy="5078313"/>
          </a:xfrm>
          <a:prstGeom prst="rect">
            <a:avLst/>
          </a:prstGeom>
          <a:noFill/>
        </p:spPr>
        <p:txBody>
          <a:bodyPr wrap="square" rtlCol="0">
            <a:spAutoFit/>
          </a:bodyPr>
          <a:lstStyle/>
          <a:p>
            <a:r>
              <a:rPr lang="en-GB" b="1" dirty="0" smtClean="0"/>
              <a:t>Leave records are, with immediate effect, exclusively maintained in </a:t>
            </a:r>
            <a:br>
              <a:rPr lang="en-GB" b="1" dirty="0" smtClean="0"/>
            </a:br>
            <a:r>
              <a:rPr lang="en-GB" b="1" dirty="0" err="1" smtClean="0"/>
              <a:t>eServices</a:t>
            </a:r>
            <a:r>
              <a:rPr lang="en-GB" b="1" dirty="0" smtClean="0"/>
              <a:t>/Atlas.</a:t>
            </a:r>
          </a:p>
          <a:p>
            <a:endParaRPr lang="en-GB" dirty="0" smtClean="0"/>
          </a:p>
          <a:p>
            <a:endParaRPr lang="en-GB" dirty="0"/>
          </a:p>
          <a:p>
            <a:r>
              <a:rPr lang="en-GB" b="1" dirty="0" smtClean="0"/>
              <a:t>Implications:</a:t>
            </a:r>
          </a:p>
          <a:p>
            <a:pPr marL="342900" indent="-342900">
              <a:buFont typeface="Arial" panose="020B0604020202020204" pitchFamily="34" charset="0"/>
              <a:buChar char="•"/>
            </a:pPr>
            <a:r>
              <a:rPr lang="en-GB" dirty="0" smtClean="0"/>
              <a:t>The monthly sign-off and the manual Attendance Record Card are abandoned</a:t>
            </a:r>
            <a:br>
              <a:rPr lang="en-GB" dirty="0" smtClean="0"/>
            </a:br>
            <a:endParaRPr lang="en-GB" dirty="0" smtClean="0"/>
          </a:p>
          <a:p>
            <a:pPr marL="342900" indent="-342900">
              <a:buFont typeface="Arial" panose="020B0604020202020204" pitchFamily="34" charset="0"/>
              <a:buChar char="•"/>
            </a:pPr>
            <a:r>
              <a:rPr lang="en-GB" dirty="0" smtClean="0"/>
              <a:t>Physical leave files are reduced to include the requests and approvals of leave types not yet in </a:t>
            </a:r>
            <a:r>
              <a:rPr lang="en-GB" dirty="0" err="1" smtClean="0"/>
              <a:t>eServices</a:t>
            </a:r>
            <a:r>
              <a:rPr lang="en-GB" dirty="0" smtClean="0"/>
              <a:t> and will ultimately be out-phased</a:t>
            </a:r>
          </a:p>
          <a:p>
            <a:endParaRPr lang="en-GB" dirty="0" smtClean="0"/>
          </a:p>
          <a:p>
            <a:pPr marL="285750" indent="-285750">
              <a:buFont typeface="Arial" panose="020B0604020202020204" pitchFamily="34" charset="0"/>
              <a:buChar char="•"/>
            </a:pPr>
            <a:r>
              <a:rPr lang="en-GB" dirty="0"/>
              <a:t>Leave monitoring and leave management are the responsibility of the staff member and the supervisor; the leave monitor is notified when leave is approved/rejected/cancelled or if needed to verify the </a:t>
            </a:r>
            <a:r>
              <a:rPr lang="en-GB" dirty="0" smtClean="0"/>
              <a:t>balance</a:t>
            </a:r>
          </a:p>
          <a:p>
            <a:endParaRPr lang="en-GB" dirty="0"/>
          </a:p>
          <a:p>
            <a:pPr marL="342900" indent="-342900">
              <a:buFont typeface="Arial" panose="020B0604020202020204" pitchFamily="34" charset="0"/>
              <a:buChar char="•"/>
            </a:pPr>
            <a:r>
              <a:rPr lang="en-GB" dirty="0" smtClean="0"/>
              <a:t>The Leave Monitor will ensure an annual sign-off applying the automated report generated in Atlas HCM.</a:t>
            </a:r>
          </a:p>
          <a:p>
            <a:pPr lvl="1"/>
            <a:endParaRPr lang="en-GB" dirty="0" smtClean="0"/>
          </a:p>
          <a:p>
            <a:r>
              <a:rPr lang="en-GB" dirty="0"/>
              <a:t>	</a:t>
            </a:r>
          </a:p>
        </p:txBody>
      </p:sp>
      <p:sp>
        <p:nvSpPr>
          <p:cNvPr id="5" name="Rectangle 4"/>
          <p:cNvSpPr/>
          <p:nvPr/>
        </p:nvSpPr>
        <p:spPr>
          <a:xfrm>
            <a:off x="-12940" y="-84826"/>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Leave Monitor responsibilities</a:t>
            </a:r>
            <a:endParaRPr lang="en-US" sz="2800" dirty="0">
              <a:solidFill>
                <a:schemeClr val="tx1"/>
              </a:solidFill>
            </a:endParaRPr>
          </a:p>
        </p:txBody>
      </p:sp>
    </p:spTree>
    <p:extLst>
      <p:ext uri="{BB962C8B-B14F-4D97-AF65-F5344CB8AC3E}">
        <p14:creationId xmlns:p14="http://schemas.microsoft.com/office/powerpoint/2010/main" val="720092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27296"/>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New Absence Report Card in ATLAS</a:t>
            </a:r>
            <a:endParaRPr lang="en-US" sz="2800" dirty="0">
              <a:solidFill>
                <a:schemeClr val="tx1"/>
              </a:solidFill>
            </a:endParaRPr>
          </a:p>
        </p:txBody>
      </p:sp>
      <p:sp>
        <p:nvSpPr>
          <p:cNvPr id="3" name="TextBox 2"/>
          <p:cNvSpPr txBox="1"/>
          <p:nvPr/>
        </p:nvSpPr>
        <p:spPr>
          <a:xfrm>
            <a:off x="381000" y="1182469"/>
            <a:ext cx="8001000" cy="646331"/>
          </a:xfrm>
          <a:prstGeom prst="rect">
            <a:avLst/>
          </a:prstGeom>
          <a:noFill/>
        </p:spPr>
        <p:txBody>
          <a:bodyPr wrap="square" rtlCol="0">
            <a:spAutoFit/>
          </a:bodyPr>
          <a:lstStyle/>
          <a:p>
            <a:r>
              <a:rPr lang="en-GB" dirty="0"/>
              <a:t>In Atlas you are now able to pull the Absence Report Card as a UN Report.</a:t>
            </a:r>
          </a:p>
          <a:p>
            <a:pPr marL="285750" indent="-285750">
              <a:buFont typeface="Arial" panose="020B0604020202020204" pitchFamily="34" charset="0"/>
              <a:buChar char="•"/>
            </a:pPr>
            <a:endParaRPr lang="en-GB" dirty="0" smtClean="0"/>
          </a:p>
        </p:txBody>
      </p:sp>
      <p:sp>
        <p:nvSpPr>
          <p:cNvPr id="5" name="Line 10"/>
          <p:cNvSpPr>
            <a:spLocks noChangeShapeType="1"/>
          </p:cNvSpPr>
          <p:nvPr/>
        </p:nvSpPr>
        <p:spPr bwMode="auto">
          <a:xfrm>
            <a:off x="2162175" y="3257550"/>
            <a:ext cx="0" cy="0"/>
          </a:xfrm>
          <a:prstGeom prst="line">
            <a:avLst/>
          </a:prstGeom>
          <a:noFill/>
          <a:ln w="9525">
            <a:solidFill>
              <a:schemeClr val="bg1">
                <a:lumMod val="50000"/>
              </a:schemeClr>
            </a:solidFill>
            <a:round/>
            <a:headEnd/>
            <a:tailEnd/>
          </a:ln>
        </p:spPr>
        <p:txBody>
          <a:bodyPr/>
          <a:lstStyle/>
          <a:p>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32" y="1828800"/>
            <a:ext cx="8760692" cy="4800600"/>
          </a:xfrm>
          <a:prstGeom prst="rect">
            <a:avLst/>
          </a:prstGeom>
        </p:spPr>
      </p:pic>
    </p:spTree>
    <p:extLst>
      <p:ext uri="{BB962C8B-B14F-4D97-AF65-F5344CB8AC3E}">
        <p14:creationId xmlns:p14="http://schemas.microsoft.com/office/powerpoint/2010/main" val="22243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 y="-58411"/>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ATLAS </a:t>
            </a:r>
            <a:r>
              <a:rPr lang="en-US" sz="2800" dirty="0" smtClean="0">
                <a:solidFill>
                  <a:prstClr val="black"/>
                </a:solidFill>
              </a:rPr>
              <a:t>Absence Report </a:t>
            </a:r>
            <a:r>
              <a:rPr lang="en-US" sz="2800" dirty="0">
                <a:solidFill>
                  <a:prstClr val="black"/>
                </a:solidFill>
              </a:rPr>
              <a:t>Card – </a:t>
            </a:r>
            <a:r>
              <a:rPr lang="en-US" sz="2800" dirty="0" smtClean="0">
                <a:solidFill>
                  <a:prstClr val="black"/>
                </a:solidFill>
              </a:rPr>
              <a:t>New features</a:t>
            </a:r>
            <a:endParaRPr lang="en-US" sz="2800" dirty="0">
              <a:solidFill>
                <a:prstClr val="black"/>
              </a:solidFill>
            </a:endParaRPr>
          </a:p>
        </p:txBody>
      </p:sp>
      <p:sp>
        <p:nvSpPr>
          <p:cNvPr id="3" name="TextBox 2"/>
          <p:cNvSpPr txBox="1"/>
          <p:nvPr/>
        </p:nvSpPr>
        <p:spPr>
          <a:xfrm>
            <a:off x="762000" y="1475006"/>
            <a:ext cx="7391400" cy="5078313"/>
          </a:xfrm>
          <a:prstGeom prst="rect">
            <a:avLst/>
          </a:prstGeom>
          <a:noFill/>
        </p:spPr>
        <p:txBody>
          <a:bodyPr wrap="square" rtlCol="0">
            <a:spAutoFit/>
          </a:bodyPr>
          <a:lstStyle/>
          <a:p>
            <a:endParaRPr lang="en-GB" dirty="0">
              <a:solidFill>
                <a:prstClr val="black"/>
              </a:solidFill>
            </a:endParaRPr>
          </a:p>
          <a:p>
            <a:r>
              <a:rPr lang="en-GB" dirty="0" smtClean="0">
                <a:solidFill>
                  <a:prstClr val="black"/>
                </a:solidFill>
              </a:rPr>
              <a:t>The new </a:t>
            </a:r>
            <a:r>
              <a:rPr lang="en-GB" b="1" dirty="0" smtClean="0">
                <a:solidFill>
                  <a:prstClr val="black"/>
                </a:solidFill>
              </a:rPr>
              <a:t>Absence Report Card </a:t>
            </a:r>
            <a:r>
              <a:rPr lang="en-GB" dirty="0" smtClean="0">
                <a:solidFill>
                  <a:prstClr val="black"/>
                </a:solidFill>
              </a:rPr>
              <a:t>will facilitate the role and the responsibility of the Leave Monitor as this includes, in addition to the manual Attendance Record Card, valuable information regarding:</a:t>
            </a:r>
          </a:p>
          <a:p>
            <a:endParaRPr lang="en-GB" dirty="0" smtClean="0">
              <a:solidFill>
                <a:prstClr val="black"/>
              </a:solidFill>
            </a:endParaRPr>
          </a:p>
          <a:p>
            <a:pPr marL="285750" indent="-285750">
              <a:buFont typeface="Arial" panose="020B0604020202020204" pitchFamily="34" charset="0"/>
              <a:buChar char="•"/>
            </a:pPr>
            <a:r>
              <a:rPr lang="en-GB" dirty="0" smtClean="0">
                <a:solidFill>
                  <a:prstClr val="black"/>
                </a:solidFill>
              </a:rPr>
              <a:t>Accumulated absence balances</a:t>
            </a:r>
          </a:p>
          <a:p>
            <a:pPr marL="285750" indent="-285750">
              <a:buFont typeface="Arial" panose="020B0604020202020204" pitchFamily="34" charset="0"/>
              <a:buChar char="•"/>
            </a:pPr>
            <a:r>
              <a:rPr lang="en-GB" dirty="0" smtClean="0">
                <a:solidFill>
                  <a:prstClr val="black"/>
                </a:solidFill>
              </a:rPr>
              <a:t>Adjustments done, which and when</a:t>
            </a:r>
          </a:p>
          <a:p>
            <a:pPr marL="285750" indent="-285750">
              <a:buFont typeface="Arial" panose="020B0604020202020204" pitchFamily="34" charset="0"/>
              <a:buChar char="•"/>
            </a:pPr>
            <a:r>
              <a:rPr lang="en-GB" dirty="0" smtClean="0">
                <a:solidFill>
                  <a:prstClr val="black"/>
                </a:solidFill>
              </a:rPr>
              <a:t>Sick Leave information with 4 years retro-activity</a:t>
            </a:r>
          </a:p>
          <a:p>
            <a:pPr marL="285750" indent="-285750">
              <a:buFont typeface="Arial" panose="020B0604020202020204" pitchFamily="34" charset="0"/>
              <a:buChar char="•"/>
            </a:pPr>
            <a:r>
              <a:rPr lang="en-GB" dirty="0" smtClean="0">
                <a:solidFill>
                  <a:prstClr val="black"/>
                </a:solidFill>
              </a:rPr>
              <a:t>Home leave point – balance and accumulation</a:t>
            </a:r>
          </a:p>
          <a:p>
            <a:pPr marL="285750" indent="-285750">
              <a:buFont typeface="Arial" panose="020B0604020202020204" pitchFamily="34" charset="0"/>
              <a:buChar char="•"/>
            </a:pPr>
            <a:r>
              <a:rPr lang="en-GB" dirty="0" smtClean="0">
                <a:solidFill>
                  <a:prstClr val="black"/>
                </a:solidFill>
              </a:rPr>
              <a:t>Monthly accruals  of all above</a:t>
            </a:r>
          </a:p>
          <a:p>
            <a:endParaRPr lang="en-GB" dirty="0" smtClean="0">
              <a:solidFill>
                <a:prstClr val="black"/>
              </a:solidFill>
            </a:endParaRPr>
          </a:p>
          <a:p>
            <a:r>
              <a:rPr lang="en-GB" b="1" dirty="0" smtClean="0">
                <a:solidFill>
                  <a:prstClr val="black"/>
                </a:solidFill>
              </a:rPr>
              <a:t>Who can run the report:</a:t>
            </a:r>
          </a:p>
          <a:p>
            <a:r>
              <a:rPr lang="en-GB" dirty="0" smtClean="0">
                <a:solidFill>
                  <a:prstClr val="black"/>
                </a:solidFill>
              </a:rPr>
              <a:t>If </a:t>
            </a:r>
            <a:r>
              <a:rPr lang="en-GB" dirty="0">
                <a:solidFill>
                  <a:prstClr val="black"/>
                </a:solidFill>
              </a:rPr>
              <a:t>you have the </a:t>
            </a:r>
            <a:r>
              <a:rPr lang="en-GB" b="1" dirty="0" smtClean="0">
                <a:solidFill>
                  <a:prstClr val="black"/>
                </a:solidFill>
              </a:rPr>
              <a:t>Leave Monitor </a:t>
            </a:r>
            <a:r>
              <a:rPr lang="en-GB" b="1" dirty="0">
                <a:solidFill>
                  <a:prstClr val="black"/>
                </a:solidFill>
              </a:rPr>
              <a:t>Atlas profile</a:t>
            </a:r>
            <a:r>
              <a:rPr lang="en-GB" dirty="0">
                <a:solidFill>
                  <a:prstClr val="black"/>
                </a:solidFill>
              </a:rPr>
              <a:t>, you can print for a single staff member or for all staff members where you are the Leave </a:t>
            </a:r>
            <a:r>
              <a:rPr lang="en-GB" dirty="0" smtClean="0">
                <a:solidFill>
                  <a:prstClr val="black"/>
                </a:solidFill>
              </a:rPr>
              <a:t>Monitor.</a:t>
            </a:r>
          </a:p>
          <a:p>
            <a:endParaRPr lang="en-GB" dirty="0">
              <a:solidFill>
                <a:prstClr val="black"/>
              </a:solidFill>
            </a:endParaRPr>
          </a:p>
          <a:p>
            <a:r>
              <a:rPr lang="en-GB" dirty="0">
                <a:solidFill>
                  <a:prstClr val="black"/>
                </a:solidFill>
              </a:rPr>
              <a:t>If you have the </a:t>
            </a:r>
            <a:r>
              <a:rPr lang="en-GB" b="1" dirty="0">
                <a:solidFill>
                  <a:prstClr val="black"/>
                </a:solidFill>
              </a:rPr>
              <a:t>HR Atlas profile</a:t>
            </a:r>
            <a:r>
              <a:rPr lang="en-GB" dirty="0">
                <a:solidFill>
                  <a:prstClr val="black"/>
                </a:solidFill>
              </a:rPr>
              <a:t>, you can print for all staff members in a department, location or country.</a:t>
            </a:r>
          </a:p>
          <a:p>
            <a:endParaRPr lang="en-GB" dirty="0">
              <a:solidFill>
                <a:prstClr val="black"/>
              </a:solidFill>
            </a:endParaRPr>
          </a:p>
        </p:txBody>
      </p:sp>
      <p:pic>
        <p:nvPicPr>
          <p:cNvPr id="4"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803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 y="-81616"/>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ATLAS Absence Report Card – how to do (1/3)</a:t>
            </a:r>
            <a:endParaRPr lang="en-US" sz="2800" dirty="0">
              <a:solidFill>
                <a:schemeClr val="tx1"/>
              </a:solidFill>
            </a:endParaRPr>
          </a:p>
        </p:txBody>
      </p:sp>
      <p:sp>
        <p:nvSpPr>
          <p:cNvPr id="6" name="TextBox 5"/>
          <p:cNvSpPr txBox="1"/>
          <p:nvPr/>
        </p:nvSpPr>
        <p:spPr>
          <a:xfrm>
            <a:off x="685800" y="1143000"/>
            <a:ext cx="7848600" cy="1477328"/>
          </a:xfrm>
          <a:prstGeom prst="rect">
            <a:avLst/>
          </a:prstGeom>
          <a:noFill/>
        </p:spPr>
        <p:txBody>
          <a:bodyPr wrap="square" rtlCol="0">
            <a:spAutoFit/>
          </a:bodyPr>
          <a:lstStyle/>
          <a:p>
            <a:r>
              <a:rPr lang="en-GB" dirty="0"/>
              <a:t>You can pull the Absence Report Card </a:t>
            </a:r>
            <a:r>
              <a:rPr lang="en-GB" dirty="0" smtClean="0"/>
              <a:t>in the Atlas HR module.</a:t>
            </a:r>
            <a:br>
              <a:rPr lang="en-GB" dirty="0" smtClean="0"/>
            </a:br>
            <a:endParaRPr lang="en-GB" dirty="0"/>
          </a:p>
          <a:p>
            <a:r>
              <a:rPr lang="en-GB" dirty="0" smtClean="0"/>
              <a:t>Go </a:t>
            </a:r>
            <a:r>
              <a:rPr lang="en-GB" dirty="0"/>
              <a:t>to </a:t>
            </a:r>
            <a:r>
              <a:rPr lang="en-GB" b="1" dirty="0"/>
              <a:t>Main Menu/UN Reports/Global Payroll/Absence Report Card </a:t>
            </a:r>
            <a:r>
              <a:rPr lang="en-GB" dirty="0" smtClean="0"/>
              <a:t>and enter </a:t>
            </a:r>
            <a:r>
              <a:rPr lang="en-GB" dirty="0"/>
              <a:t>the relevant parameters as needed – click ‘Save’ and ‘Run’: </a:t>
            </a:r>
          </a:p>
          <a:p>
            <a:endParaRPr lang="en-GB" dirty="0"/>
          </a:p>
        </p:txBody>
      </p:sp>
      <p:pic>
        <p:nvPicPr>
          <p:cNvPr id="5" name="Picture 6" descr="cid:image008.png@01CCBF28.25071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845820" y="2438400"/>
            <a:ext cx="4648200" cy="4194025"/>
          </a:xfrm>
          <a:prstGeom prst="rect">
            <a:avLst/>
          </a:prstGeom>
        </p:spPr>
        <p:style>
          <a:lnRef idx="1">
            <a:schemeClr val="dk1"/>
          </a:lnRef>
          <a:fillRef idx="2">
            <a:schemeClr val="dk1"/>
          </a:fillRef>
          <a:effectRef idx="1">
            <a:schemeClr val="dk1"/>
          </a:effectRef>
          <a:fontRef idx="minor">
            <a:schemeClr val="dk1"/>
          </a:fontRef>
        </p:style>
      </p:pic>
      <p:sp>
        <p:nvSpPr>
          <p:cNvPr id="8" name="TextBox 7"/>
          <p:cNvSpPr txBox="1"/>
          <p:nvPr/>
        </p:nvSpPr>
        <p:spPr>
          <a:xfrm>
            <a:off x="6019800" y="5620047"/>
            <a:ext cx="1524000" cy="923330"/>
          </a:xfrm>
          <a:prstGeom prst="rect">
            <a:avLst/>
          </a:prstGeom>
          <a:noFill/>
        </p:spPr>
        <p:txBody>
          <a:bodyPr wrap="square" rtlCol="0">
            <a:spAutoFit/>
          </a:bodyPr>
          <a:lstStyle/>
          <a:p>
            <a:r>
              <a:rPr lang="en-GB" dirty="0" smtClean="0"/>
              <a:t>Make sure to pick Output Format PDF. </a:t>
            </a:r>
            <a:endParaRPr lang="en-GB" dirty="0"/>
          </a:p>
        </p:txBody>
      </p:sp>
      <p:cxnSp>
        <p:nvCxnSpPr>
          <p:cNvPr id="10" name="Straight Arrow Connector 9"/>
          <p:cNvCxnSpPr>
            <a:stCxn id="8" idx="1"/>
          </p:cNvCxnSpPr>
          <p:nvPr/>
        </p:nvCxnSpPr>
        <p:spPr>
          <a:xfrm flipH="1">
            <a:off x="2743200" y="6081712"/>
            <a:ext cx="3276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600200" y="5943600"/>
            <a:ext cx="838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19800" y="3404801"/>
            <a:ext cx="2849880" cy="1754326"/>
          </a:xfrm>
          <a:prstGeom prst="rect">
            <a:avLst/>
          </a:prstGeom>
          <a:noFill/>
        </p:spPr>
        <p:txBody>
          <a:bodyPr wrap="square" rtlCol="0">
            <a:spAutoFit/>
          </a:bodyPr>
          <a:lstStyle/>
          <a:p>
            <a:r>
              <a:rPr lang="en-GB" dirty="0" smtClean="0"/>
              <a:t>You can enter just </a:t>
            </a:r>
            <a:r>
              <a:rPr lang="en-GB" dirty="0" err="1" smtClean="0"/>
              <a:t>Empl</a:t>
            </a:r>
            <a:r>
              <a:rPr lang="en-GB" dirty="0" smtClean="0"/>
              <a:t> ID to run for one staff member, or enter Country or Location if you want to print multiple Report Cards for all in the country or location. </a:t>
            </a:r>
            <a:endParaRPr lang="en-GB" dirty="0"/>
          </a:p>
        </p:txBody>
      </p:sp>
      <p:cxnSp>
        <p:nvCxnSpPr>
          <p:cNvPr id="11" name="Straight Arrow Connector 10"/>
          <p:cNvCxnSpPr/>
          <p:nvPr/>
        </p:nvCxnSpPr>
        <p:spPr>
          <a:xfrm flipH="1">
            <a:off x="2514600" y="3581400"/>
            <a:ext cx="3505200" cy="457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674620" y="3581400"/>
            <a:ext cx="3345180" cy="7884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876800" y="2895600"/>
            <a:ext cx="533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3314700" y="2930544"/>
            <a:ext cx="800100" cy="2698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386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 y="-58411"/>
            <a:ext cx="9144000" cy="91440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ATLAS </a:t>
            </a:r>
            <a:r>
              <a:rPr lang="en-US" sz="2800" dirty="0" smtClean="0">
                <a:solidFill>
                  <a:schemeClr val="tx1"/>
                </a:solidFill>
              </a:rPr>
              <a:t>Absence Report </a:t>
            </a:r>
            <a:r>
              <a:rPr lang="en-US" sz="2800" dirty="0">
                <a:solidFill>
                  <a:schemeClr val="tx1"/>
                </a:solidFill>
              </a:rPr>
              <a:t>Card – how to </a:t>
            </a:r>
            <a:r>
              <a:rPr lang="en-US" sz="2800" dirty="0" smtClean="0">
                <a:solidFill>
                  <a:schemeClr val="tx1"/>
                </a:solidFill>
              </a:rPr>
              <a:t>do (2/3)</a:t>
            </a:r>
            <a:endParaRPr lang="en-US" sz="2800" dirty="0">
              <a:solidFill>
                <a:schemeClr val="tx1"/>
              </a:solidFill>
            </a:endParaRPr>
          </a:p>
        </p:txBody>
      </p:sp>
      <p:sp>
        <p:nvSpPr>
          <p:cNvPr id="5" name="Line 10"/>
          <p:cNvSpPr>
            <a:spLocks noChangeShapeType="1"/>
          </p:cNvSpPr>
          <p:nvPr/>
        </p:nvSpPr>
        <p:spPr bwMode="auto">
          <a:xfrm>
            <a:off x="2162175" y="3257550"/>
            <a:ext cx="0" cy="0"/>
          </a:xfrm>
          <a:prstGeom prst="line">
            <a:avLst/>
          </a:prstGeom>
          <a:noFill/>
          <a:ln w="9525">
            <a:solidFill>
              <a:schemeClr val="bg1">
                <a:lumMod val="50000"/>
              </a:schemeClr>
            </a:solidFill>
            <a:round/>
            <a:headEnd/>
            <a:tailEnd/>
          </a:ln>
        </p:spPr>
        <p:txBody>
          <a:bodyPr/>
          <a:lstStyle/>
          <a:p>
            <a:endParaRPr lang="en-GB"/>
          </a:p>
        </p:txBody>
      </p:sp>
      <p:sp>
        <p:nvSpPr>
          <p:cNvPr id="4" name="Rectangle 2"/>
          <p:cNvSpPr>
            <a:spLocks noChangeArrowheads="1"/>
          </p:cNvSpPr>
          <p:nvPr/>
        </p:nvSpPr>
        <p:spPr bwMode="auto">
          <a:xfrm>
            <a:off x="742950" y="1383509"/>
            <a:ext cx="792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smtClean="0">
                <a:cs typeface="Times New Roman" panose="02020603050405020304" pitchFamily="18" charset="0"/>
              </a:rPr>
              <a:t>When you get to the </a:t>
            </a:r>
            <a:r>
              <a:rPr lang="en-GB" altLang="en-US" b="1" dirty="0" smtClean="0">
                <a:cs typeface="Times New Roman" panose="02020603050405020304" pitchFamily="18" charset="0"/>
              </a:rPr>
              <a:t>Process Scheduler Request page</a:t>
            </a:r>
            <a:r>
              <a:rPr lang="en-GB" altLang="en-US" dirty="0" smtClean="0">
                <a:cs typeface="Times New Roman" panose="02020603050405020304" pitchFamily="18" charset="0"/>
              </a:rPr>
              <a:t>, make sure to pick </a:t>
            </a:r>
            <a:br>
              <a:rPr lang="en-GB" altLang="en-US" dirty="0" smtClean="0">
                <a:cs typeface="Times New Roman" panose="02020603050405020304" pitchFamily="18" charset="0"/>
              </a:rPr>
            </a:br>
            <a:r>
              <a:rPr lang="en-GB" altLang="en-US" dirty="0" smtClean="0">
                <a:cs typeface="Times New Roman" panose="02020603050405020304" pitchFamily="18" charset="0"/>
              </a:rPr>
              <a:t>Web and PDF, then click OK:</a:t>
            </a:r>
            <a:endParaRPr kumimoji="0" lang="en-GB" alt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effectLst/>
            </a:endParaRPr>
          </a:p>
        </p:txBody>
      </p:sp>
      <p:pic>
        <p:nvPicPr>
          <p:cNvPr id="1025" name="Picture 1" descr="cid:image007.jpg@01D05759.8FB0D12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8200" y="5269938"/>
            <a:ext cx="5105400" cy="1439156"/>
          </a:xfrm>
          <a:prstGeom prst="rect">
            <a:avLst/>
          </a:prstGeom>
          <a:extLst/>
        </p:spPr>
        <p:style>
          <a:lnRef idx="1">
            <a:schemeClr val="dk1"/>
          </a:lnRef>
          <a:fillRef idx="2">
            <a:schemeClr val="dk1"/>
          </a:fillRef>
          <a:effectRef idx="1">
            <a:schemeClr val="dk1"/>
          </a:effectRef>
          <a:fontRef idx="minor">
            <a:schemeClr val="dk1"/>
          </a:fontRef>
        </p:style>
      </p:pic>
      <p:sp>
        <p:nvSpPr>
          <p:cNvPr id="6" name="Rectangle 3"/>
          <p:cNvSpPr>
            <a:spLocks noChangeArrowheads="1"/>
          </p:cNvSpPr>
          <p:nvPr/>
        </p:nvSpPr>
        <p:spPr bwMode="auto">
          <a:xfrm>
            <a:off x="533400" y="3810000"/>
            <a:ext cx="792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 name="Picture 6" descr="cid:image008.png@01CCBF28.250715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305425"/>
            <a:ext cx="723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2049849"/>
            <a:ext cx="5427353" cy="2316981"/>
          </a:xfrm>
          <a:prstGeom prst="rect">
            <a:avLst/>
          </a:prstGeom>
        </p:spPr>
        <p:style>
          <a:lnRef idx="1">
            <a:schemeClr val="dk1"/>
          </a:lnRef>
          <a:fillRef idx="2">
            <a:schemeClr val="dk1"/>
          </a:fillRef>
          <a:effectRef idx="1">
            <a:schemeClr val="dk1"/>
          </a:effectRef>
          <a:fontRef idx="minor">
            <a:schemeClr val="dk1"/>
          </a:fontRef>
        </p:style>
      </p:pic>
      <p:sp>
        <p:nvSpPr>
          <p:cNvPr id="12" name="Rectangle 2"/>
          <p:cNvSpPr>
            <a:spLocks noChangeArrowheads="1"/>
          </p:cNvSpPr>
          <p:nvPr/>
        </p:nvSpPr>
        <p:spPr bwMode="auto">
          <a:xfrm>
            <a:off x="760562" y="4571505"/>
            <a:ext cx="792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effectLst/>
                <a:ea typeface="Times New Roman" panose="02020603050405020304" pitchFamily="18" charset="0"/>
                <a:cs typeface="Times New Roman" panose="02020603050405020304" pitchFamily="18" charset="0"/>
              </a:rPr>
              <a:t>Then click ‘OK’ and the top link click </a:t>
            </a:r>
            <a:r>
              <a:rPr kumimoji="0" lang="en-GB" altLang="en-US" b="1" i="0" u="none" strike="noStrike" cap="none" normalizeH="0" baseline="0" dirty="0" smtClean="0">
                <a:ln>
                  <a:noFill/>
                </a:ln>
                <a:effectLst/>
                <a:ea typeface="Times New Roman" panose="02020603050405020304" pitchFamily="18" charset="0"/>
                <a:cs typeface="Times New Roman" panose="02020603050405020304" pitchFamily="18" charset="0"/>
              </a:rPr>
              <a:t>Process Monitor</a:t>
            </a:r>
            <a:r>
              <a:rPr kumimoji="0" lang="en-GB" altLang="en-US" b="0" i="0" u="none" strike="noStrike" cap="none" normalizeH="0" baseline="0" dirty="0" smtClean="0">
                <a:ln>
                  <a:noFill/>
                </a:ln>
                <a:effectLst/>
                <a:ea typeface="Times New Roman" panose="02020603050405020304" pitchFamily="18" charset="0"/>
                <a:cs typeface="Times New Roman" panose="02020603050405020304" pitchFamily="18" charset="0"/>
              </a:rPr>
              <a:t> – click ‘Refresh’ until the ‘Distribution Status’ says ‘Posted’ – then click ‘Details’: </a:t>
            </a:r>
            <a:endParaRPr kumimoji="0" lang="en-GB" alt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effectLst/>
            </a:endParaRPr>
          </a:p>
        </p:txBody>
      </p:sp>
    </p:spTree>
    <p:extLst>
      <p:ext uri="{BB962C8B-B14F-4D97-AF65-F5344CB8AC3E}">
        <p14:creationId xmlns:p14="http://schemas.microsoft.com/office/powerpoint/2010/main" val="1909067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9E904310F9BF4F86800442E2C3CD5D" ma:contentTypeVersion="1" ma:contentTypeDescription="Create a new document." ma:contentTypeScope="" ma:versionID="6610321a805e5b61defba2132fe49ded">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F4F06FA-12E1-427B-A274-FF5FF4F338D7}"/>
</file>

<file path=customXml/itemProps2.xml><?xml version="1.0" encoding="utf-8"?>
<ds:datastoreItem xmlns:ds="http://schemas.openxmlformats.org/officeDocument/2006/customXml" ds:itemID="{51AF42A5-D0E3-4ABB-BD1D-6E204153A31D}"/>
</file>

<file path=customXml/itemProps3.xml><?xml version="1.0" encoding="utf-8"?>
<ds:datastoreItem xmlns:ds="http://schemas.openxmlformats.org/officeDocument/2006/customXml" ds:itemID="{2435B43C-A530-4DBB-8D62-449B45D6B38E}"/>
</file>

<file path=docProps/app.xml><?xml version="1.0" encoding="utf-8"?>
<Properties xmlns="http://schemas.openxmlformats.org/officeDocument/2006/extended-properties" xmlns:vt="http://schemas.openxmlformats.org/officeDocument/2006/docPropsVTypes">
  <Template/>
  <TotalTime>5796</TotalTime>
  <Words>1784</Words>
  <Application>Microsoft Office PowerPoint</Application>
  <PresentationFormat>On-screen Show (4:3)</PresentationFormat>
  <Paragraphs>342</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Leave Management – New Role and Responsibility  of the Leave Monitor and eServices enhancements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UNDP/SAS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dennis.kristensen</dc:creator>
  <cp:lastModifiedBy>majbritt.linneberg</cp:lastModifiedBy>
  <cp:revision>280</cp:revision>
  <cp:lastPrinted>2015-10-05T07:30:15Z</cp:lastPrinted>
  <dcterms:created xsi:type="dcterms:W3CDTF">2013-03-22T13:33:15Z</dcterms:created>
  <dcterms:modified xsi:type="dcterms:W3CDTF">2015-10-06T17:28:23Z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0x010100F09E904310F9BF4F86800442E2C3CD5D</vt:lpwstr>
  </property>
</Properties>
</file>